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74" r:id="rId3"/>
    <p:sldId id="275" r:id="rId4"/>
    <p:sldId id="276" r:id="rId5"/>
    <p:sldId id="277" r:id="rId6"/>
    <p:sldId id="278" r:id="rId7"/>
    <p:sldId id="279" r:id="rId8"/>
    <p:sldId id="292" r:id="rId9"/>
    <p:sldId id="293" r:id="rId10"/>
    <p:sldId id="294" r:id="rId11"/>
    <p:sldId id="295" r:id="rId12"/>
    <p:sldId id="296" r:id="rId13"/>
    <p:sldId id="297" r:id="rId14"/>
    <p:sldId id="262" r:id="rId15"/>
    <p:sldId id="261" r:id="rId16"/>
    <p:sldId id="265" r:id="rId17"/>
    <p:sldId id="264" r:id="rId18"/>
    <p:sldId id="260" r:id="rId19"/>
    <p:sldId id="263" r:id="rId20"/>
    <p:sldId id="258" r:id="rId21"/>
    <p:sldId id="257" r:id="rId22"/>
    <p:sldId id="256" r:id="rId23"/>
    <p:sldId id="25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67" r:id="rId37"/>
    <p:sldId id="268" r:id="rId38"/>
    <p:sldId id="269" r:id="rId39"/>
    <p:sldId id="270" r:id="rId40"/>
    <p:sldId id="271" r:id="rId41"/>
    <p:sldId id="272" r:id="rId42"/>
    <p:sldId id="273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>
        <p:scale>
          <a:sx n="107" d="100"/>
          <a:sy n="107" d="100"/>
        </p:scale>
        <p:origin x="-480" y="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8558-CD3B-4D79-B83F-540707ECA876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5655-7F11-43BF-972D-755A6D5B9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8558-CD3B-4D79-B83F-540707ECA876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5655-7F11-43BF-972D-755A6D5B9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8558-CD3B-4D79-B83F-540707ECA876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5655-7F11-43BF-972D-755A6D5B9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8558-CD3B-4D79-B83F-540707ECA876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5655-7F11-43BF-972D-755A6D5B9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8558-CD3B-4D79-B83F-540707ECA876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5655-7F11-43BF-972D-755A6D5B9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8558-CD3B-4D79-B83F-540707ECA876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5655-7F11-43BF-972D-755A6D5B9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8558-CD3B-4D79-B83F-540707ECA876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5655-7F11-43BF-972D-755A6D5B9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8558-CD3B-4D79-B83F-540707ECA876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5655-7F11-43BF-972D-755A6D5B9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8558-CD3B-4D79-B83F-540707ECA876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5655-7F11-43BF-972D-755A6D5B9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8558-CD3B-4D79-B83F-540707ECA876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35655-7F11-43BF-972D-755A6D5B94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8558-CD3B-4D79-B83F-540707ECA876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A935655-7F11-43BF-972D-755A6D5B94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0B8558-CD3B-4D79-B83F-540707ECA876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935655-7F11-43BF-972D-755A6D5B944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22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7851648" cy="1828800"/>
          </a:xfrm>
        </p:spPr>
        <p:txBody>
          <a:bodyPr/>
          <a:lstStyle/>
          <a:p>
            <a:r>
              <a:rPr lang="kk-KZ" dirty="0" smtClean="0"/>
              <a:t>Оқудың психологиясы мен социологиясы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227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irpps.ru/fon-dlja-prezentacii/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7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err="1" smtClean="0"/>
              <a:t>Әлеуметтік</a:t>
            </a:r>
            <a:r>
              <a:rPr lang="ru-RU" dirty="0" smtClean="0"/>
              <a:t> </a:t>
            </a:r>
            <a:r>
              <a:rPr lang="ru-RU" dirty="0" err="1"/>
              <a:t>құрылым</a:t>
            </a:r>
            <a:r>
              <a:rPr lang="ru-RU" dirty="0"/>
              <a:t> </a:t>
            </a:r>
            <a:r>
              <a:rPr lang="ru-RU" dirty="0" smtClean="0"/>
              <a:t>- социология </a:t>
            </a:r>
            <a:r>
              <a:rPr lang="ru-RU" dirty="0" err="1"/>
              <a:t>ғылымының</a:t>
            </a:r>
            <a:r>
              <a:rPr lang="ru-RU" dirty="0"/>
              <a:t> </a:t>
            </a:r>
            <a:r>
              <a:rPr lang="ru-RU" dirty="0" err="1"/>
              <a:t>тарихында</a:t>
            </a:r>
            <a:r>
              <a:rPr lang="ru-RU" dirty="0"/>
              <a:t> </a:t>
            </a:r>
            <a:r>
              <a:rPr lang="ru-RU" dirty="0" err="1"/>
              <a:t>өте</a:t>
            </a:r>
            <a:r>
              <a:rPr lang="ru-RU" dirty="0"/>
              <a:t> </a:t>
            </a:r>
            <a:r>
              <a:rPr lang="ru-RU" dirty="0" err="1"/>
              <a:t>маңызды</a:t>
            </a:r>
            <a:r>
              <a:rPr lang="ru-RU" dirty="0"/>
              <a:t> </a:t>
            </a:r>
            <a:r>
              <a:rPr lang="ru-RU" dirty="0" err="1"/>
              <a:t>мәселелердің</a:t>
            </a:r>
            <a:r>
              <a:rPr lang="ru-RU" dirty="0"/>
              <a:t> </a:t>
            </a:r>
            <a:r>
              <a:rPr lang="ru-RU" dirty="0" err="1"/>
              <a:t>бірі</a:t>
            </a:r>
            <a:r>
              <a:rPr lang="ru-RU" dirty="0"/>
              <a:t>. </a:t>
            </a:r>
            <a:r>
              <a:rPr lang="ru-RU" dirty="0" err="1"/>
              <a:t>Әлеуметтік</a:t>
            </a:r>
            <a:r>
              <a:rPr lang="ru-RU" dirty="0"/>
              <a:t> </a:t>
            </a:r>
            <a:r>
              <a:rPr lang="ru-RU" dirty="0" err="1"/>
              <a:t>құрылым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социологияда</a:t>
            </a:r>
            <a:r>
              <a:rPr lang="ru-RU" dirty="0"/>
              <a:t> </a:t>
            </a:r>
            <a:r>
              <a:rPr lang="ru-RU" dirty="0" err="1"/>
              <a:t>әртүрлі</a:t>
            </a:r>
            <a:r>
              <a:rPr lang="ru-RU" dirty="0"/>
              <a:t> </a:t>
            </a:r>
            <a:r>
              <a:rPr lang="ru-RU" dirty="0" err="1"/>
              <a:t>концепциялар</a:t>
            </a:r>
            <a:r>
              <a:rPr lang="ru-RU" dirty="0"/>
              <a:t> аз </a:t>
            </a:r>
            <a:r>
              <a:rPr lang="ru-RU" dirty="0" err="1"/>
              <a:t>емес</a:t>
            </a:r>
            <a:r>
              <a:rPr lang="ru-RU" dirty="0"/>
              <a:t>. </a:t>
            </a:r>
            <a:r>
              <a:rPr lang="ru-RU" dirty="0" err="1"/>
              <a:t>Оларды</a:t>
            </a:r>
            <a:r>
              <a:rPr lang="ru-RU" dirty="0"/>
              <a:t> </a:t>
            </a:r>
            <a:r>
              <a:rPr lang="ru-RU" dirty="0" err="1"/>
              <a:t>топтастырғанда</a:t>
            </a:r>
            <a:r>
              <a:rPr lang="ru-RU" dirty="0"/>
              <a:t> 2 </a:t>
            </a:r>
            <a:r>
              <a:rPr lang="ru-RU" dirty="0" err="1"/>
              <a:t>бағытты</a:t>
            </a:r>
            <a:r>
              <a:rPr lang="ru-RU" dirty="0"/>
              <a:t> </a:t>
            </a:r>
            <a:r>
              <a:rPr lang="ru-RU" dirty="0" err="1"/>
              <a:t>ажыратуға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185647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irpps.ru/fon-dlja-prezentacii/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37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kk-KZ" b="1" u="sng" dirty="0" smtClean="0"/>
              <a:t>   1-бағыт:</a:t>
            </a:r>
            <a:endParaRPr lang="ru-RU" b="1" u="sng" dirty="0" smtClean="0"/>
          </a:p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 err="1" smtClean="0"/>
              <a:t>Социологтардың</a:t>
            </a:r>
            <a:r>
              <a:rPr lang="ru-RU" dirty="0" smtClean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тобы</a:t>
            </a:r>
            <a:r>
              <a:rPr lang="ru-RU" dirty="0"/>
              <a:t> </a:t>
            </a:r>
            <a:r>
              <a:rPr lang="ru-RU" dirty="0" err="1"/>
              <a:t>әлеуметтік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dirty="0" err="1" smtClean="0"/>
              <a:t>құрылымды</a:t>
            </a:r>
            <a:r>
              <a:rPr lang="ru-RU" dirty="0"/>
              <a:t>,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элементтерін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 err="1" smtClean="0"/>
              <a:t>процестерін</a:t>
            </a:r>
            <a:r>
              <a:rPr lang="ru-RU" dirty="0" smtClean="0"/>
              <a:t> </a:t>
            </a:r>
            <a:r>
              <a:rPr lang="ru-RU" dirty="0" err="1"/>
              <a:t>нақты</a:t>
            </a:r>
            <a:r>
              <a:rPr lang="ru-RU" dirty="0"/>
              <a:t> </a:t>
            </a:r>
            <a:r>
              <a:rPr lang="ru-RU" dirty="0" err="1"/>
              <a:t>өмірде</a:t>
            </a:r>
            <a:r>
              <a:rPr lang="ru-RU" dirty="0"/>
              <a:t> бар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түсінсе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kk-KZ" b="1" u="sng" dirty="0" smtClean="0"/>
              <a:t>   2-бағыт:</a:t>
            </a:r>
          </a:p>
          <a:p>
            <a:pPr marL="0" indent="0">
              <a:buNone/>
            </a:pPr>
            <a:r>
              <a:rPr lang="ru-RU" dirty="0" smtClean="0"/>
              <a:t>   ал </a:t>
            </a:r>
            <a:r>
              <a:rPr lang="ru-RU" dirty="0" err="1"/>
              <a:t>екінші</a:t>
            </a:r>
            <a:r>
              <a:rPr lang="ru-RU" dirty="0"/>
              <a:t> </a:t>
            </a:r>
            <a:r>
              <a:rPr lang="ru-RU" dirty="0" err="1"/>
              <a:t>бағыт</a:t>
            </a:r>
            <a:r>
              <a:rPr lang="ru-RU" dirty="0"/>
              <a:t> </a:t>
            </a:r>
            <a:r>
              <a:rPr lang="ru-RU" dirty="0" err="1"/>
              <a:t>өкілдері</a:t>
            </a:r>
            <a:r>
              <a:rPr lang="ru-RU" dirty="0"/>
              <a:t> </a:t>
            </a:r>
            <a:r>
              <a:rPr lang="ru-RU" dirty="0" err="1"/>
              <a:t>таптарды</a:t>
            </a:r>
            <a:r>
              <a:rPr lang="ru-RU" dirty="0"/>
              <a:t>, </a:t>
            </a: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 err="1" smtClean="0"/>
              <a:t>әлеуметтік</a:t>
            </a:r>
            <a:r>
              <a:rPr lang="ru-RU" dirty="0" smtClean="0"/>
              <a:t> </a:t>
            </a:r>
            <a:r>
              <a:rPr lang="ru-RU" dirty="0" err="1"/>
              <a:t>топтарды</a:t>
            </a:r>
            <a:r>
              <a:rPr lang="ru-RU" dirty="0"/>
              <a:t>, </a:t>
            </a:r>
            <a:r>
              <a:rPr lang="ru-RU" dirty="0" err="1"/>
              <a:t>жалпы</a:t>
            </a:r>
            <a:r>
              <a:rPr lang="ru-RU" dirty="0"/>
              <a:t> </a:t>
            </a:r>
            <a:r>
              <a:rPr lang="ru-RU" dirty="0" err="1"/>
              <a:t>әлеуметтік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 err="1" smtClean="0"/>
              <a:t>құрылымды</a:t>
            </a:r>
            <a:r>
              <a:rPr lang="ru-RU" dirty="0"/>
              <a:t>, тек </a:t>
            </a:r>
            <a:r>
              <a:rPr lang="ru-RU" dirty="0" err="1"/>
              <a:t>қана</a:t>
            </a:r>
            <a:r>
              <a:rPr lang="ru-RU" dirty="0"/>
              <a:t> </a:t>
            </a:r>
            <a:r>
              <a:rPr lang="ru-RU" dirty="0" err="1"/>
              <a:t>сананың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 err="1" smtClean="0"/>
              <a:t>адамдардың</a:t>
            </a:r>
            <a:r>
              <a:rPr lang="ru-RU" dirty="0" smtClean="0"/>
              <a:t> </a:t>
            </a:r>
            <a:r>
              <a:rPr lang="ru-RU" dirty="0" err="1"/>
              <a:t>ойының</a:t>
            </a:r>
            <a:r>
              <a:rPr lang="ru-RU" dirty="0"/>
              <a:t> </a:t>
            </a:r>
            <a:r>
              <a:rPr lang="ru-RU" dirty="0" err="1"/>
              <a:t>нәтижесі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түсінеді</a:t>
            </a:r>
            <a:r>
              <a:rPr lang="ru-RU" dirty="0"/>
              <a:t>. 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3878253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irpps.ru/fon-dlja-prezentacii/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39"/>
          </a:xfrm>
        </p:spPr>
        <p:txBody>
          <a:bodyPr>
            <a:normAutofit/>
          </a:bodyPr>
          <a:lstStyle/>
          <a:p>
            <a:r>
              <a:rPr lang="ru-RU" b="1" dirty="0" err="1"/>
              <a:t>Қалай</a:t>
            </a:r>
            <a:r>
              <a:rPr lang="ru-RU" b="1" dirty="0"/>
              <a:t> </a:t>
            </a:r>
            <a:r>
              <a:rPr lang="ru-RU" b="1" dirty="0" err="1"/>
              <a:t>көп</a:t>
            </a:r>
            <a:r>
              <a:rPr lang="ru-RU" b="1" dirty="0"/>
              <a:t> </a:t>
            </a:r>
            <a:r>
              <a:rPr lang="ru-RU" b="1" dirty="0" err="1"/>
              <a:t>оқуға</a:t>
            </a:r>
            <a:r>
              <a:rPr lang="ru-RU" b="1" dirty="0"/>
              <a:t> </a:t>
            </a:r>
            <a:r>
              <a:rPr lang="ru-RU" b="1" dirty="0" err="1"/>
              <a:t>болады</a:t>
            </a:r>
            <a:r>
              <a:rPr lang="ru-RU" b="1" dirty="0"/>
              <a:t>: </a:t>
            </a:r>
            <a:r>
              <a:rPr lang="ru-RU" b="1" dirty="0" err="1"/>
              <a:t>оқырмандар</a:t>
            </a:r>
            <a:r>
              <a:rPr lang="ru-RU" b="1" dirty="0"/>
              <a:t> </a:t>
            </a:r>
            <a:r>
              <a:rPr lang="ru-RU" b="1" dirty="0" err="1"/>
              <a:t>үшін</a:t>
            </a:r>
            <a:r>
              <a:rPr lang="ru-RU" b="1" dirty="0"/>
              <a:t> </a:t>
            </a:r>
            <a:r>
              <a:rPr lang="ru-RU" b="1" dirty="0" err="1"/>
              <a:t>пайдалы</a:t>
            </a:r>
            <a:r>
              <a:rPr lang="ru-RU" b="1" dirty="0"/>
              <a:t> </a:t>
            </a:r>
            <a:r>
              <a:rPr lang="ru-RU" b="1" dirty="0" err="1" smtClean="0"/>
              <a:t>кеңестер</a:t>
            </a:r>
            <a:r>
              <a:rPr lang="ru-RU" b="1" dirty="0" smtClean="0"/>
              <a:t>: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- </a:t>
            </a:r>
            <a:r>
              <a:rPr lang="ru-RU" b="1" dirty="0" err="1" smtClean="0"/>
              <a:t>Кітапты</a:t>
            </a:r>
            <a:r>
              <a:rPr lang="ru-RU" b="1" dirty="0" smtClean="0"/>
              <a:t> </a:t>
            </a:r>
            <a:r>
              <a:rPr lang="ru-RU" b="1" dirty="0" err="1"/>
              <a:t>қажет</a:t>
            </a:r>
            <a:r>
              <a:rPr lang="ru-RU" b="1" dirty="0"/>
              <a:t> </a:t>
            </a:r>
            <a:r>
              <a:rPr lang="ru-RU" b="1" dirty="0" err="1"/>
              <a:t>болған</a:t>
            </a:r>
            <a:r>
              <a:rPr lang="ru-RU" b="1" dirty="0"/>
              <a:t> </a:t>
            </a:r>
            <a:r>
              <a:rPr lang="ru-RU" b="1" dirty="0" err="1"/>
              <a:t>үшін</a:t>
            </a:r>
            <a:r>
              <a:rPr lang="ru-RU" b="1" dirty="0"/>
              <a:t> </a:t>
            </a:r>
            <a:r>
              <a:rPr lang="ru-RU" b="1" dirty="0" err="1"/>
              <a:t>емес</a:t>
            </a:r>
            <a:r>
              <a:rPr lang="ru-RU" b="1" dirty="0"/>
              <a:t>, </a:t>
            </a:r>
            <a:r>
              <a:rPr lang="ru-RU" b="1" dirty="0" err="1"/>
              <a:t>рахат</a:t>
            </a:r>
            <a:r>
              <a:rPr lang="ru-RU" b="1" dirty="0"/>
              <a:t>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</a:t>
            </a:r>
            <a:r>
              <a:rPr lang="ru-RU" b="1" dirty="0" err="1" smtClean="0"/>
              <a:t>алу</a:t>
            </a:r>
            <a:r>
              <a:rPr lang="ru-RU" b="1" dirty="0" smtClean="0"/>
              <a:t> </a:t>
            </a:r>
            <a:r>
              <a:rPr lang="ru-RU" b="1" dirty="0" err="1"/>
              <a:t>үшін</a:t>
            </a:r>
            <a:r>
              <a:rPr lang="ru-RU" b="1" dirty="0"/>
              <a:t> </a:t>
            </a:r>
            <a:r>
              <a:rPr lang="ru-RU" b="1" dirty="0" err="1"/>
              <a:t>оқыңыздар</a:t>
            </a:r>
            <a:r>
              <a:rPr lang="ru-RU" b="1" dirty="0"/>
              <a:t>. </a:t>
            </a:r>
            <a:endParaRPr lang="ru-RU" b="1" dirty="0" smtClean="0"/>
          </a:p>
          <a:p>
            <a:pPr marL="0" indent="0" fontAlgn="base">
              <a:buNone/>
            </a:pPr>
            <a:r>
              <a:rPr lang="ru-RU" b="1" dirty="0"/>
              <a:t> </a:t>
            </a:r>
            <a:r>
              <a:rPr lang="ru-RU" b="1" dirty="0" smtClean="0"/>
              <a:t>  </a:t>
            </a:r>
            <a:r>
              <a:rPr lang="ru-RU" dirty="0"/>
              <a:t> </a:t>
            </a:r>
            <a:r>
              <a:rPr lang="ru-RU" dirty="0" smtClean="0"/>
              <a:t>- </a:t>
            </a:r>
            <a:r>
              <a:rPr lang="ru-RU" b="1" dirty="0" err="1" smtClean="0"/>
              <a:t>Оқу</a:t>
            </a:r>
            <a:r>
              <a:rPr lang="ru-RU" b="1" dirty="0" smtClean="0"/>
              <a:t> </a:t>
            </a:r>
            <a:r>
              <a:rPr lang="ru-RU" b="1" dirty="0" err="1" smtClean="0"/>
              <a:t>үшін</a:t>
            </a:r>
            <a:r>
              <a:rPr lang="ru-RU" b="1" dirty="0" smtClean="0"/>
              <a:t> </a:t>
            </a:r>
            <a:r>
              <a:rPr lang="ru-RU" b="1" dirty="0" err="1"/>
              <a:t>уақыт</a:t>
            </a:r>
            <a:r>
              <a:rPr lang="ru-RU" b="1" dirty="0"/>
              <a:t> </a:t>
            </a:r>
            <a:r>
              <a:rPr lang="ru-RU" b="1" dirty="0" err="1"/>
              <a:t>табыңыз</a:t>
            </a:r>
            <a:r>
              <a:rPr lang="ru-RU" b="1" dirty="0"/>
              <a:t>.</a:t>
            </a:r>
            <a:endParaRPr lang="ru-RU" dirty="0"/>
          </a:p>
          <a:p>
            <a:pPr marL="0" indent="0" fontAlgn="base">
              <a:buNone/>
            </a:pPr>
            <a:r>
              <a:rPr lang="ru-RU" dirty="0"/>
              <a:t> </a:t>
            </a:r>
            <a:r>
              <a:rPr lang="ru-RU" dirty="0" smtClean="0"/>
              <a:t>   - </a:t>
            </a:r>
            <a:r>
              <a:rPr lang="ru-RU" b="1" dirty="0" err="1" smtClean="0"/>
              <a:t>Оқып</a:t>
            </a:r>
            <a:r>
              <a:rPr lang="ru-RU" b="1" dirty="0" smtClean="0"/>
              <a:t> </a:t>
            </a:r>
            <a:r>
              <a:rPr lang="ru-RU" b="1" dirty="0" err="1"/>
              <a:t>жатқан</a:t>
            </a:r>
            <a:r>
              <a:rPr lang="ru-RU" b="1" dirty="0"/>
              <a:t> </a:t>
            </a:r>
            <a:r>
              <a:rPr lang="ru-RU" b="1" dirty="0" err="1"/>
              <a:t>кезде</a:t>
            </a:r>
            <a:r>
              <a:rPr lang="ru-RU" b="1" dirty="0"/>
              <a:t> </a:t>
            </a:r>
            <a:r>
              <a:rPr lang="ru-RU" b="1" dirty="0" err="1"/>
              <a:t>басқа</a:t>
            </a:r>
            <a:r>
              <a:rPr lang="ru-RU" b="1" dirty="0"/>
              <a:t> </a:t>
            </a:r>
            <a:r>
              <a:rPr lang="ru-RU" b="1" dirty="0" err="1" smtClean="0"/>
              <a:t>әрекеттерге</a:t>
            </a:r>
            <a:r>
              <a:rPr lang="ru-RU" b="1" dirty="0" smtClean="0"/>
              <a:t> </a:t>
            </a:r>
          </a:p>
          <a:p>
            <a:pPr marL="0" indent="0" fontAlgn="base">
              <a:buNone/>
            </a:pPr>
            <a:r>
              <a:rPr lang="ru-RU" b="1" dirty="0"/>
              <a:t> </a:t>
            </a:r>
            <a:r>
              <a:rPr lang="ru-RU" b="1" dirty="0" smtClean="0"/>
              <a:t>      </a:t>
            </a:r>
            <a:r>
              <a:rPr lang="ru-RU" b="1" dirty="0" err="1" smtClean="0"/>
              <a:t>алаңдамаңыз</a:t>
            </a:r>
            <a:r>
              <a:rPr lang="ru-RU" b="1" dirty="0" smtClean="0"/>
              <a:t>.</a:t>
            </a:r>
          </a:p>
          <a:p>
            <a:pPr marL="0" indent="0" fontAlgn="base">
              <a:buNone/>
            </a:pPr>
            <a:r>
              <a:rPr lang="ru-RU" b="1" dirty="0"/>
              <a:t> </a:t>
            </a:r>
            <a:r>
              <a:rPr lang="ru-RU" b="1" dirty="0" smtClean="0"/>
              <a:t>    - </a:t>
            </a:r>
            <a:r>
              <a:rPr lang="ru-RU" b="1" dirty="0" err="1" smtClean="0"/>
              <a:t>Кітап</a:t>
            </a:r>
            <a:r>
              <a:rPr lang="ru-RU" b="1" dirty="0" smtClean="0"/>
              <a:t> </a:t>
            </a:r>
            <a:r>
              <a:rPr lang="ru-RU" b="1" dirty="0" err="1"/>
              <a:t>оқуды</a:t>
            </a:r>
            <a:r>
              <a:rPr lang="ru-RU" b="1" dirty="0"/>
              <a:t> </a:t>
            </a:r>
            <a:r>
              <a:rPr lang="ru-RU" b="1" dirty="0" err="1"/>
              <a:t>шынымен</a:t>
            </a:r>
            <a:r>
              <a:rPr lang="ru-RU" b="1" dirty="0"/>
              <a:t> </a:t>
            </a:r>
            <a:r>
              <a:rPr lang="ru-RU" b="1" dirty="0" err="1"/>
              <a:t>жақсы</a:t>
            </a:r>
            <a:r>
              <a:rPr lang="ru-RU" b="1" dirty="0"/>
              <a:t> </a:t>
            </a:r>
            <a:r>
              <a:rPr lang="ru-RU" b="1" dirty="0" err="1"/>
              <a:t>көріңіз</a:t>
            </a:r>
            <a:r>
              <a:rPr lang="ru-RU" b="1" dirty="0"/>
              <a:t>.</a:t>
            </a:r>
            <a:endParaRPr lang="ru-RU" dirty="0"/>
          </a:p>
          <a:p>
            <a:pPr marL="0" indent="0" fontAlgn="base">
              <a:buNone/>
            </a:pPr>
            <a:r>
              <a:rPr lang="ru-RU" dirty="0"/>
              <a:t> </a:t>
            </a:r>
            <a:r>
              <a:rPr lang="ru-RU" dirty="0" smtClean="0"/>
              <a:t>    - </a:t>
            </a:r>
            <a:r>
              <a:rPr lang="ru-RU" b="1" dirty="0" err="1" smtClean="0"/>
              <a:t>Кітап</a:t>
            </a:r>
            <a:r>
              <a:rPr lang="ru-RU" b="1" dirty="0" smtClean="0"/>
              <a:t> </a:t>
            </a:r>
            <a:r>
              <a:rPr lang="ru-RU" b="1" dirty="0" err="1"/>
              <a:t>оқуды</a:t>
            </a:r>
            <a:r>
              <a:rPr lang="ru-RU" b="1" dirty="0"/>
              <a:t> </a:t>
            </a:r>
            <a:r>
              <a:rPr lang="ru-RU" b="1" dirty="0" err="1"/>
              <a:t>әлеуметтік</a:t>
            </a:r>
            <a:r>
              <a:rPr lang="ru-RU" b="1" dirty="0"/>
              <a:t> </a:t>
            </a:r>
            <a:r>
              <a:rPr lang="ru-RU" b="1" dirty="0" err="1"/>
              <a:t>етіңіз</a:t>
            </a:r>
            <a:r>
              <a:rPr lang="ru-RU" b="1" dirty="0" smtClean="0"/>
              <a:t>.</a:t>
            </a:r>
          </a:p>
          <a:p>
            <a:pPr marL="0" indent="0" fontAlgn="base">
              <a:buNone/>
            </a:pPr>
            <a:r>
              <a:rPr lang="ru-RU" b="1" dirty="0"/>
              <a:t> </a:t>
            </a:r>
            <a:r>
              <a:rPr lang="ru-RU" b="1" dirty="0" smtClean="0"/>
              <a:t>    - </a:t>
            </a:r>
            <a:r>
              <a:rPr lang="ru-RU" b="1" dirty="0" err="1" smtClean="0"/>
              <a:t>Кітап</a:t>
            </a:r>
            <a:r>
              <a:rPr lang="ru-RU" b="1" dirty="0" smtClean="0"/>
              <a:t> </a:t>
            </a:r>
            <a:r>
              <a:rPr lang="ru-RU" b="1" dirty="0" err="1"/>
              <a:t>оқудың</a:t>
            </a:r>
            <a:r>
              <a:rPr lang="ru-RU" b="1" dirty="0"/>
              <a:t> </a:t>
            </a:r>
            <a:r>
              <a:rPr lang="ru-RU" b="1" dirty="0" err="1"/>
              <a:t>жылдамдығына</a:t>
            </a:r>
            <a:r>
              <a:rPr lang="ru-RU" b="1" dirty="0"/>
              <a:t> </a:t>
            </a:r>
            <a:endParaRPr lang="ru-RU" b="1" dirty="0" smtClean="0"/>
          </a:p>
          <a:p>
            <a:pPr marL="0" indent="0" fontAlgn="base">
              <a:buNone/>
            </a:pPr>
            <a:r>
              <a:rPr lang="ru-RU" b="1" dirty="0" smtClean="0"/>
              <a:t>        </a:t>
            </a:r>
            <a:r>
              <a:rPr lang="ru-RU" b="1" dirty="0" err="1" smtClean="0"/>
              <a:t>алаңдамаңыз</a:t>
            </a:r>
            <a:r>
              <a:rPr lang="ru-RU" dirty="0"/>
              <a:t>.</a:t>
            </a:r>
          </a:p>
          <a:p>
            <a:pPr fontAlgn="base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0199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irpps.ru/fon-dlja-prezentacii/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33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kk-KZ" b="1" u="sng" dirty="0" smtClean="0"/>
              <a:t>Қорытынды:</a:t>
            </a:r>
          </a:p>
          <a:p>
            <a:pPr marL="0" indent="0">
              <a:buNone/>
            </a:pPr>
            <a:r>
              <a:rPr lang="kk-KZ" dirty="0"/>
              <a:t> </a:t>
            </a:r>
            <a:r>
              <a:rPr lang="kk-KZ" dirty="0" smtClean="0"/>
              <a:t>Бүгінгі қоғамдағы оқырмандардың кітап оқу талғамы әртүрлі. Ол түрлі салаға, мамандыққа, тіпті мінез-құлыққа байланысты да болуы мүмкін. </a:t>
            </a:r>
          </a:p>
          <a:p>
            <a:pPr marL="0" indent="0">
              <a:buNone/>
            </a:pPr>
            <a:r>
              <a:rPr lang="kk-KZ" dirty="0" smtClean="0"/>
              <a:t>Бірақ, оқырманның қандай талғамы болса да, кітап оқудан қол үзбеу керек....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365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642918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3. Оқу процесінің психологиялық аспектілері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dirty="0" smtClean="0"/>
              <a:t>Түсін процесі. Мәтін және </a:t>
            </a:r>
            <a:br>
              <a:rPr lang="kk-KZ" dirty="0" smtClean="0"/>
            </a:br>
            <a:r>
              <a:rPr lang="kk-KZ" dirty="0" smtClean="0"/>
              <a:t>мәтін асты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143116"/>
            <a:ext cx="3500462" cy="4071966"/>
          </a:xfrm>
        </p:spPr>
        <p:txBody>
          <a:bodyPr>
            <a:normAutofit/>
          </a:bodyPr>
          <a:lstStyle/>
          <a:p>
            <a:r>
              <a:rPr lang="kk-KZ" dirty="0" smtClean="0"/>
              <a:t>Мәтінді түсіну </a:t>
            </a:r>
            <a:r>
              <a:rPr lang="en-US" dirty="0" smtClean="0"/>
              <a:t>-</a:t>
            </a:r>
            <a:r>
              <a:rPr lang="kk-KZ" dirty="0" smtClean="0"/>
              <a:t> ішіндегі ішкі мағынаны, астырын, мотивін түсіну. </a:t>
            </a:r>
            <a:r>
              <a:rPr lang="ru-RU" dirty="0" err="1" smtClean="0"/>
              <a:t>Көркем әдебиетті түсінуде ол</a:t>
            </a:r>
            <a:r>
              <a:rPr lang="ru-RU" dirty="0" smtClean="0"/>
              <a:t> </a:t>
            </a:r>
            <a:r>
              <a:rPr lang="ru-RU" dirty="0" err="1" smtClean="0"/>
              <a:t>ең бастысы</a:t>
            </a:r>
            <a:r>
              <a:rPr lang="ru-RU" dirty="0" smtClean="0"/>
              <a:t> </a:t>
            </a:r>
            <a:r>
              <a:rPr lang="ru-RU" dirty="0" err="1" smtClean="0"/>
              <a:t>болып</a:t>
            </a:r>
            <a:r>
              <a:rPr lang="ru-RU" dirty="0" smtClean="0"/>
              <a:t> </a:t>
            </a:r>
            <a:r>
              <a:rPr lang="ru-RU" dirty="0" err="1" smtClean="0"/>
              <a:t>табылады</a:t>
            </a:r>
            <a:r>
              <a:rPr lang="ru-RU" dirty="0" smtClean="0"/>
              <a:t>. </a:t>
            </a:r>
          </a:p>
        </p:txBody>
      </p:sp>
      <p:pic>
        <p:nvPicPr>
          <p:cNvPr id="4099" name="Picture 3" descr="I:\прочее\lolo_lury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000240"/>
            <a:ext cx="3643338" cy="4572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428604"/>
            <a:ext cx="7874156" cy="4572032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Түсіну процесіне</a:t>
            </a:r>
            <a:r>
              <a:rPr lang="ru-RU" sz="2000" dirty="0" smtClean="0"/>
              <a:t> </a:t>
            </a:r>
            <a:r>
              <a:rPr lang="ru-RU" sz="2000" dirty="0" err="1" smtClean="0"/>
              <a:t>әсері тиетін</a:t>
            </a:r>
            <a:r>
              <a:rPr lang="ru-RU" sz="2000" dirty="0" smtClean="0"/>
              <a:t> </a:t>
            </a:r>
            <a:r>
              <a:rPr lang="ru-RU" sz="2000" dirty="0" err="1" smtClean="0"/>
              <a:t>бірнеше</a:t>
            </a:r>
            <a:r>
              <a:rPr lang="ru-RU" sz="2000" dirty="0" smtClean="0"/>
              <a:t> </a:t>
            </a:r>
            <a:r>
              <a:rPr lang="ru-RU" sz="2000" dirty="0" err="1" smtClean="0"/>
              <a:t>нәрсе </a:t>
            </a:r>
            <a:r>
              <a:rPr lang="ru-RU" sz="2000" dirty="0" smtClean="0"/>
              <a:t>бар: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err="1" smtClean="0"/>
              <a:t>Мағыналардың әсері.</a:t>
            </a:r>
            <a:r>
              <a:rPr lang="ru-RU" sz="2000" dirty="0" smtClean="0"/>
              <a:t> </a:t>
            </a:r>
            <a:r>
              <a:rPr lang="ru-RU" sz="2000" dirty="0" err="1" smtClean="0"/>
              <a:t>Жлпы</a:t>
            </a:r>
            <a:r>
              <a:rPr lang="ru-RU" sz="2000" dirty="0" smtClean="0"/>
              <a:t> </a:t>
            </a:r>
            <a:r>
              <a:rPr lang="ru-RU" sz="2000" dirty="0" err="1" smtClean="0"/>
              <a:t>хаттама</a:t>
            </a:r>
            <a:r>
              <a:rPr lang="ru-RU" sz="2000" dirty="0" smtClean="0"/>
              <a:t> </a:t>
            </a:r>
            <a:r>
              <a:rPr lang="ru-RU" sz="2000" dirty="0" err="1" smtClean="0"/>
              <a:t>сөздерден және фразалардан</a:t>
            </a:r>
            <a:r>
              <a:rPr lang="ru-RU" sz="2000" dirty="0" smtClean="0"/>
              <a:t>  </a:t>
            </a:r>
            <a:r>
              <a:rPr lang="ru-RU" sz="2000" dirty="0" err="1" smtClean="0"/>
              <a:t>тұратыны формальды</a:t>
            </a:r>
            <a:r>
              <a:rPr lang="ru-RU" sz="2000" dirty="0" smtClean="0"/>
              <a:t> </a:t>
            </a:r>
            <a:r>
              <a:rPr lang="ru-RU" sz="2000" dirty="0" err="1" smtClean="0"/>
              <a:t>түрде ғана.</a:t>
            </a:r>
            <a:r>
              <a:rPr lang="ru-RU" sz="2000" dirty="0" smtClean="0"/>
              <a:t> </a:t>
            </a:r>
            <a:r>
              <a:rPr lang="ru-RU" sz="2000" dirty="0" err="1" smtClean="0"/>
              <a:t>Мәтінді толық түсінуге, жалпы</a:t>
            </a:r>
            <a:r>
              <a:rPr lang="ru-RU" sz="2000" dirty="0" smtClean="0"/>
              <a:t> </a:t>
            </a:r>
            <a:r>
              <a:rPr lang="ru-RU" sz="2000" dirty="0" err="1" smtClean="0"/>
              <a:t>фразаларды</a:t>
            </a:r>
            <a:r>
              <a:rPr lang="ru-RU" sz="2000" dirty="0" smtClean="0"/>
              <a:t> </a:t>
            </a:r>
            <a:r>
              <a:rPr lang="ru-RU" sz="2000" dirty="0" err="1" smtClean="0"/>
              <a:t>ғана түсіну аздық етеді</a:t>
            </a:r>
            <a:r>
              <a:rPr lang="ru-RU" sz="2000" dirty="0" smtClean="0"/>
              <a:t>. </a:t>
            </a:r>
            <a:r>
              <a:rPr lang="ru-RU" sz="2000" dirty="0" err="1" smtClean="0"/>
              <a:t>Әрбір келесі</a:t>
            </a:r>
            <a:r>
              <a:rPr lang="ru-RU" sz="2000" dirty="0" smtClean="0"/>
              <a:t> фраза, </a:t>
            </a:r>
            <a:r>
              <a:rPr lang="ru-RU" sz="2000" dirty="0" err="1" smtClean="0"/>
              <a:t>алдыңғысына байланысты</a:t>
            </a:r>
            <a:r>
              <a:rPr lang="ru-RU" sz="2000" dirty="0" smtClean="0"/>
              <a:t> </a:t>
            </a:r>
            <a:r>
              <a:rPr lang="ru-RU" sz="2000" dirty="0" err="1" smtClean="0"/>
              <a:t>келеді</a:t>
            </a:r>
            <a:r>
              <a:rPr lang="ru-RU" sz="2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 </a:t>
            </a:r>
            <a:r>
              <a:rPr lang="ru-RU" sz="2000" dirty="0" err="1" smtClean="0"/>
              <a:t>Мағыналық ұяшық.</a:t>
            </a:r>
            <a:r>
              <a:rPr lang="ru-RU" sz="2000" dirty="0" smtClean="0"/>
              <a:t> </a:t>
            </a:r>
            <a:r>
              <a:rPr lang="ru-RU" sz="2000" dirty="0" err="1" smtClean="0"/>
              <a:t>Бірінен</a:t>
            </a:r>
            <a:r>
              <a:rPr lang="ru-RU" sz="2000" dirty="0" smtClean="0"/>
              <a:t> </a:t>
            </a:r>
            <a:r>
              <a:rPr lang="ru-RU" sz="2000" dirty="0" err="1" smtClean="0"/>
              <a:t>алшақ тұрған элемнеттерді</a:t>
            </a:r>
            <a:r>
              <a:rPr lang="ru-RU" sz="2000" dirty="0" smtClean="0"/>
              <a:t> </a:t>
            </a:r>
            <a:r>
              <a:rPr lang="ru-RU" sz="2000" dirty="0" err="1" smtClean="0"/>
              <a:t>біріктіреді</a:t>
            </a:r>
            <a:r>
              <a:rPr lang="ru-RU" sz="2000" dirty="0" smtClean="0"/>
              <a:t>. </a:t>
            </a:r>
            <a:r>
              <a:rPr lang="ru-RU" sz="2000" dirty="0" err="1" smtClean="0"/>
              <a:t>Үлкен мәтіндермен жұмыс істеу</a:t>
            </a:r>
            <a:r>
              <a:rPr lang="ru-RU" sz="2000" dirty="0" smtClean="0"/>
              <a:t> </a:t>
            </a:r>
            <a:r>
              <a:rPr lang="ru-RU" sz="2000" dirty="0" err="1" smtClean="0"/>
              <a:t>өте қиын болып</a:t>
            </a:r>
            <a:r>
              <a:rPr lang="ru-RU" sz="2000" dirty="0" smtClean="0"/>
              <a:t> </a:t>
            </a:r>
            <a:r>
              <a:rPr lang="ru-RU" sz="2000" dirty="0" err="1" smtClean="0"/>
              <a:t>табылады</a:t>
            </a:r>
            <a:r>
              <a:rPr lang="ru-RU" sz="2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err="1" smtClean="0"/>
              <a:t>Хаттаманы</a:t>
            </a:r>
            <a:r>
              <a:rPr lang="ru-RU" sz="2000" dirty="0" smtClean="0"/>
              <a:t> </a:t>
            </a:r>
            <a:r>
              <a:rPr lang="ru-RU" sz="2000" dirty="0" err="1" smtClean="0"/>
              <a:t>түсінуге дұрыс бағыт таңдау процесі</a:t>
            </a:r>
            <a:r>
              <a:rPr lang="ru-RU" sz="2000" dirty="0" smtClean="0"/>
              <a:t>. </a:t>
            </a:r>
            <a:r>
              <a:rPr lang="ru-RU" sz="2000" dirty="0" err="1" smtClean="0"/>
              <a:t>Ойдан</a:t>
            </a:r>
            <a:r>
              <a:rPr lang="ru-RU" sz="2000" dirty="0" smtClean="0"/>
              <a:t> </a:t>
            </a:r>
            <a:r>
              <a:rPr lang="ru-RU" sz="2000" dirty="0" err="1" smtClean="0"/>
              <a:t>шығарылған фразаларды</a:t>
            </a:r>
            <a:r>
              <a:rPr lang="ru-RU" sz="2000" dirty="0" smtClean="0"/>
              <a:t> </a:t>
            </a:r>
            <a:r>
              <a:rPr lang="ru-RU" sz="2000" dirty="0" err="1" smtClean="0"/>
              <a:t>түсіну оңай.</a:t>
            </a:r>
            <a:r>
              <a:rPr lang="ru-RU" sz="2000" dirty="0" smtClean="0"/>
              <a:t> </a:t>
            </a:r>
          </a:p>
          <a:p>
            <a:pPr marL="457200" indent="-457200"/>
            <a:r>
              <a:rPr lang="ru-RU" sz="2000" dirty="0" smtClean="0"/>
              <a:t>	</a:t>
            </a:r>
            <a:r>
              <a:rPr lang="ru-RU" sz="2000" dirty="0" err="1" smtClean="0"/>
              <a:t>Фразаларда</a:t>
            </a:r>
            <a:r>
              <a:rPr lang="ru-RU" sz="2000" dirty="0" smtClean="0"/>
              <a:t> </a:t>
            </a:r>
            <a:r>
              <a:rPr lang="ru-RU" sz="2000" dirty="0" err="1" smtClean="0"/>
              <a:t>шынайылық болмаса</a:t>
            </a:r>
            <a:r>
              <a:rPr lang="ru-RU" sz="2000" dirty="0" smtClean="0"/>
              <a:t>, </a:t>
            </a:r>
          </a:p>
          <a:p>
            <a:pPr marL="457200" indent="-457200"/>
            <a:r>
              <a:rPr lang="ru-RU" sz="2000" dirty="0" smtClean="0"/>
              <a:t>	оны </a:t>
            </a:r>
            <a:r>
              <a:rPr lang="ru-RU" sz="2000" dirty="0" err="1" smtClean="0"/>
              <a:t>түсіну қиын</a:t>
            </a:r>
            <a:r>
              <a:rPr lang="ru-RU" sz="2000" dirty="0" smtClean="0"/>
              <a:t>. </a:t>
            </a:r>
            <a:r>
              <a:rPr lang="ru-RU" sz="2000" dirty="0" err="1" smtClean="0"/>
              <a:t>Әрбір шығармада</a:t>
            </a:r>
            <a:r>
              <a:rPr lang="ru-RU" sz="2000" dirty="0" smtClean="0"/>
              <a:t> </a:t>
            </a:r>
          </a:p>
          <a:p>
            <a:pPr marL="457200" indent="-457200"/>
            <a:r>
              <a:rPr lang="ru-RU" sz="2000" dirty="0" smtClean="0"/>
              <a:t>	</a:t>
            </a:r>
            <a:r>
              <a:rPr lang="ru-RU" sz="2000" dirty="0" err="1" smtClean="0"/>
              <a:t>подтекстік</a:t>
            </a:r>
            <a:r>
              <a:rPr lang="ru-RU" sz="2000" dirty="0" smtClean="0"/>
              <a:t> </a:t>
            </a:r>
            <a:r>
              <a:rPr lang="ru-RU" sz="2000" dirty="0" err="1" smtClean="0"/>
              <a:t>рөл ерекше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122" name="Picture 2" descr="I:\прочее\pisatelx_15992093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9081" y="3643314"/>
            <a:ext cx="3366323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4429132"/>
            <a:ext cx="735811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dirty="0" smtClean="0"/>
              <a:t>	</a:t>
            </a:r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Шығарма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 шынайылықтың көркем моделі. Оның қолданушысы олмайынша, ол бітпеген болып саналады. Әдеби шығарма ақыл мен эмоцияға байланысты синтез. Егерде шығармада тұлға құндылықтары сақталмаса, ол жоғары дәрежеде жазылса да, адам оны қабылдамайды. 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I:\прочее\133460492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642918"/>
            <a:ext cx="6143668" cy="3481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500174"/>
            <a:ext cx="7772400" cy="1964836"/>
          </a:xfrm>
        </p:spPr>
        <p:txBody>
          <a:bodyPr/>
          <a:lstStyle/>
          <a:p>
            <a:pPr algn="ctr"/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4. Оқырманның әлеуметтік</a:t>
            </a:r>
            <a:r>
              <a:rPr sz="4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демографиялық, әлеуметтік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-психологиялық сипаттамасы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dirty="0" smtClean="0"/>
              <a:t>Көркем шығарманы қабылдау процесі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258204" cy="443484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kk-KZ" dirty="0" smtClean="0"/>
              <a:t>Әдеби шығарманы қабылдау кезеңдері:</a:t>
            </a:r>
          </a:p>
          <a:p>
            <a:pPr marL="514350" indent="-514350">
              <a:buFont typeface="+mj-lt"/>
              <a:buAutoNum type="arabicPeriod"/>
            </a:pPr>
            <a:r>
              <a:rPr lang="kk-KZ" dirty="0" smtClean="0"/>
              <a:t>Шығарманы таңдауда критерилерді мотив және жалпы нұсқау көрсетеді. Бірінші стадия нәтижесі рецензенттің шығармамен байланыс орнату.</a:t>
            </a:r>
          </a:p>
          <a:p>
            <a:pPr marL="514350" indent="-514350">
              <a:buFont typeface="+mj-lt"/>
              <a:buAutoNum type="arabicPeriod"/>
            </a:pPr>
            <a:r>
              <a:rPr lang="kk-KZ" dirty="0" smtClean="0"/>
              <a:t>Предкомуникативті кезең </a:t>
            </a:r>
            <a:r>
              <a:rPr lang="en-US" dirty="0" smtClean="0"/>
              <a:t>–</a:t>
            </a:r>
            <a:r>
              <a:rPr lang="kk-KZ" dirty="0" smtClean="0"/>
              <a:t> шығарманың жарнамасымен танысу. Кітапты таңдауға оның сыртқы көрінісі әсер етеді. </a:t>
            </a:r>
          </a:p>
          <a:p>
            <a:pPr marL="514350" indent="-514350">
              <a:buFont typeface="+mj-lt"/>
              <a:buAutoNum type="arabicPeriod"/>
            </a:pPr>
            <a:r>
              <a:rPr lang="kk-KZ" dirty="0" smtClean="0"/>
              <a:t>Коммуникативті кезең. Кітаппен танысу, оқу процесі. Кейде жақсы шығарма да оқырманға ұнамауы мүмкін. </a:t>
            </a:r>
          </a:p>
          <a:p>
            <a:pPr marL="514350" indent="-514350">
              <a:buFont typeface="+mj-lt"/>
              <a:buAutoNum type="arabicPeriod"/>
            </a:pPr>
            <a:r>
              <a:rPr lang="kk-KZ" dirty="0" smtClean="0"/>
              <a:t>Шығарманы бағалау. Шығарманы тікелей қабылдау, яғни образдар кейпіне кіру. Автор сөздерді таңдауға үлкен мән береді.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73" y="1000109"/>
            <a:ext cx="7500989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lang="kk-KZ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сихологиялық және әлеуметтік оқудың метадалогиялық негіздері</a:t>
            </a:r>
            <a:endParaRPr lang="kk-KZ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1175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96152"/>
          </a:xfrm>
        </p:spPr>
        <p:txBody>
          <a:bodyPr>
            <a:norm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Қауым деп формальды ұйымдастырылған, тікелей қарым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қатынас жасалмаса да, қызығушылықтары бір болып табылатын топ. </a:t>
            </a:r>
            <a:br>
              <a:rPr lang="kk-KZ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Қауым актуалды немес потенциалды болуы иүикін. Өзекті, ситуативті және тұрақты болуы мүмкін.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2214554"/>
            <a:ext cx="4038600" cy="385765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 Негізгі демографиялық ерекшеліктері: 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Жыныс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Жас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Ұлт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Діні немес сенімі</a:t>
            </a:r>
            <a:endParaRPr lang="ru-RU" dirty="0"/>
          </a:p>
        </p:txBody>
      </p:sp>
      <p:pic>
        <p:nvPicPr>
          <p:cNvPr id="1026" name="Picture 2" descr="I:\прочее\1_act_207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285992"/>
            <a:ext cx="4762500" cy="349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772400" cy="2434026"/>
          </a:xfrm>
        </p:spPr>
        <p:txBody>
          <a:bodyPr/>
          <a:lstStyle/>
          <a:p>
            <a:r>
              <a:rPr lang="kk-KZ" sz="4800" dirty="0" smtClean="0"/>
              <a:t>Қоғамның әл</a:t>
            </a:r>
            <a:r>
              <a:rPr sz="4800" smtClean="0"/>
              <a:t>t</a:t>
            </a:r>
            <a:r>
              <a:rPr lang="kk-KZ" sz="4800" dirty="0" smtClean="0"/>
              <a:t>уметтік құрылымы және оқырман таңдауы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3000372"/>
            <a:ext cx="7772400" cy="300039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kk-KZ" dirty="0" smtClean="0"/>
              <a:t>	</a:t>
            </a:r>
            <a:r>
              <a:rPr lang="kk-KZ" sz="2400" dirty="0" smtClean="0"/>
              <a:t>Заманауи ресейлік ортада  зерттеушілер келесі қабаттарды біліп көрсетеді: жоғарғы, орташа,  базалық, төменгі әлеуметтік топтар. Келесі параметрлерге байланысты  қарастырылады: </a:t>
            </a:r>
          </a:p>
          <a:p>
            <a:pPr algn="just">
              <a:buFont typeface="Wingdings" pitchFamily="2" charset="2"/>
              <a:buChar char="Ø"/>
            </a:pPr>
            <a:r>
              <a:rPr lang="kk-KZ" sz="2400" dirty="0" smtClean="0"/>
              <a:t>Кәсіби біліми дайындық дәрежесі</a:t>
            </a:r>
          </a:p>
          <a:p>
            <a:pPr algn="just">
              <a:buFont typeface="Wingdings" pitchFamily="2" charset="2"/>
              <a:buChar char="Ø"/>
            </a:pPr>
            <a:r>
              <a:rPr lang="kk-KZ" sz="2400" dirty="0" smtClean="0"/>
              <a:t>Табыс дәрежесі</a:t>
            </a:r>
          </a:p>
          <a:p>
            <a:pPr algn="just">
              <a:buFont typeface="Wingdings" pitchFamily="2" charset="2"/>
              <a:buChar char="Ø"/>
            </a:pPr>
            <a:r>
              <a:rPr lang="kk-KZ" sz="2400" dirty="0" smtClean="0"/>
              <a:t>Меншіктік қамтамасыз болу дәрежесіне</a:t>
            </a:r>
          </a:p>
          <a:p>
            <a:pPr algn="just">
              <a:buFont typeface="Wingdings" pitchFamily="2" charset="2"/>
              <a:buChar char="Ø"/>
            </a:pPr>
            <a:r>
              <a:rPr lang="kk-KZ" sz="2400" dirty="0" smtClean="0"/>
              <a:t>Шағын дәрежесіне</a:t>
            </a:r>
          </a:p>
          <a:p>
            <a:pPr algn="just">
              <a:buFont typeface="Wingdings" pitchFamily="2" charset="2"/>
              <a:buChar char="Ø"/>
            </a:pPr>
            <a:r>
              <a:rPr lang="kk-KZ" sz="2400" dirty="0" smtClean="0"/>
              <a:t>Экологиялық қауіпсіздік дәрежесіне байланысты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71480"/>
            <a:ext cx="4000528" cy="5643602"/>
          </a:xfrm>
        </p:spPr>
        <p:txBody>
          <a:bodyPr>
            <a:noAutofit/>
          </a:bodyPr>
          <a:lstStyle/>
          <a:p>
            <a:pPr algn="just"/>
            <a:r>
              <a:rPr lang="kk-KZ" sz="2000" b="1" i="1" dirty="0" smtClean="0">
                <a:latin typeface="Times New Roman" pitchFamily="18" charset="0"/>
                <a:cs typeface="Times New Roman" pitchFamily="18" charset="0"/>
              </a:rPr>
              <a:t>Жоғарғы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Кәсіби әдебиеттер, пресса. Қалаған әдебиетті оқуға қаржылай қамтамасыз етілген, бірақ уақыты аз.</a:t>
            </a:r>
          </a:p>
          <a:p>
            <a:pPr algn="just"/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000" b="1" i="1" dirty="0" smtClean="0">
                <a:latin typeface="Times New Roman" pitchFamily="18" charset="0"/>
                <a:cs typeface="Times New Roman" pitchFamily="18" charset="0"/>
              </a:rPr>
              <a:t>Орташа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Негізінен сапалы бұқаралық әдебиет пен ақпарат құралдарын оқиды. Оқуға уақыты аз.</a:t>
            </a:r>
          </a:p>
          <a:p>
            <a:pPr algn="just"/>
            <a:endParaRPr lang="kk-KZ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000" b="1" i="1" dirty="0" smtClean="0">
                <a:latin typeface="Times New Roman" pitchFamily="18" charset="0"/>
                <a:cs typeface="Times New Roman" pitchFamily="18" charset="0"/>
              </a:rPr>
              <a:t>Базалық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Материалдық ресурстары шектелген. Негізі бұқаралық ақпарат пен әдебиетті оқиды.</a:t>
            </a:r>
          </a:p>
          <a:p>
            <a:pPr algn="just"/>
            <a:endParaRPr lang="kk-KZ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000" b="1" i="1" dirty="0" smtClean="0">
                <a:latin typeface="Times New Roman" pitchFamily="18" charset="0"/>
                <a:cs typeface="Times New Roman" pitchFamily="18" charset="0"/>
              </a:rPr>
              <a:t>Төмен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Қарапайым әдебиеттер, аз оқиды.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I:\прочее\assouline-boutique-galleria_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500042"/>
            <a:ext cx="4286280" cy="2452692"/>
          </a:xfrm>
          <a:prstGeom prst="rect">
            <a:avLst/>
          </a:prstGeom>
          <a:noFill/>
        </p:spPr>
      </p:pic>
      <p:pic>
        <p:nvPicPr>
          <p:cNvPr id="2051" name="Picture 3" descr="I:\прочее\iz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286124"/>
            <a:ext cx="2193271" cy="3286148"/>
          </a:xfrm>
          <a:prstGeom prst="rect">
            <a:avLst/>
          </a:prstGeom>
          <a:noFill/>
        </p:spPr>
      </p:pic>
      <p:pic>
        <p:nvPicPr>
          <p:cNvPr id="2052" name="Picture 4" descr="I:\прочее\shutterstock_510712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286124"/>
            <a:ext cx="2033016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846980"/>
          </a:xfrm>
        </p:spPr>
        <p:txBody>
          <a:bodyPr/>
          <a:lstStyle/>
          <a:p>
            <a:r>
              <a:rPr lang="kk-KZ" dirty="0" smtClean="0"/>
              <a:t>Оқырмандық сән немес үлгі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071546"/>
            <a:ext cx="8643966" cy="2286016"/>
          </a:xfrm>
        </p:spPr>
        <p:txBody>
          <a:bodyPr/>
          <a:lstStyle/>
          <a:p>
            <a:pPr algn="just"/>
            <a:r>
              <a:rPr lang="kk-KZ" dirty="0" smtClean="0"/>
              <a:t>Әдетте сән құбылыстарына қатысты “болуы тиіс”</a:t>
            </a:r>
            <a:r>
              <a:rPr lang="en-US" dirty="0" smtClean="0"/>
              <a:t> </a:t>
            </a:r>
            <a:r>
              <a:rPr lang="kk-KZ" dirty="0" smtClean="0"/>
              <a:t>деп айтылады. Басқалардың бағалауы, сәнді емес, үлгілер менсінбей көрінеді, келеке, мазақ  тудырады. Олардың демонстрациясы орынсыз және лазымды. Сәннің дамуы спиральдың қозғалысына ұқсайды : уақыт өте келе сән үлгісі алдыңғы қолпаштал</a:t>
            </a:r>
            <a:r>
              <a:rPr lang="en-US" dirty="0" smtClean="0"/>
              <a:t>-</a:t>
            </a:r>
            <a:r>
              <a:rPr lang="kk-KZ" dirty="0" smtClean="0"/>
              <a:t>маған  үлгісіне қайтып келеді. </a:t>
            </a:r>
            <a:endParaRPr lang="ru-RU" dirty="0"/>
          </a:p>
        </p:txBody>
      </p:sp>
      <p:pic>
        <p:nvPicPr>
          <p:cNvPr id="3074" name="Picture 2" descr="I:\прочее\a04e6b749b065bcd29900d637cd3d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500438"/>
            <a:ext cx="4143404" cy="3112157"/>
          </a:xfrm>
          <a:prstGeom prst="rect">
            <a:avLst/>
          </a:prstGeom>
          <a:noFill/>
        </p:spPr>
      </p:pic>
      <p:pic>
        <p:nvPicPr>
          <p:cNvPr id="3075" name="Picture 3" descr="I:\прочее\bg_kni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429000"/>
            <a:ext cx="2571768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66" y="4067974"/>
            <a:ext cx="7440883" cy="27900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127" y="-89377"/>
            <a:ext cx="9140552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47800" y="1340768"/>
            <a:ext cx="7416825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№5 </a:t>
            </a:r>
            <a:r>
              <a:rPr lang="ru-RU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тақырып</a:t>
            </a:r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Әлеуметтік</a:t>
            </a:r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ақпарат</a:t>
            </a:r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алудың</a:t>
            </a:r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2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ә</a:t>
            </a:r>
            <a:r>
              <a:rPr lang="ru-RU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дістері</a:t>
            </a:r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 </a:t>
            </a:r>
            <a:r>
              <a:rPr lang="ru-RU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Сауалнама</a:t>
            </a:r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</a:t>
            </a:r>
            <a:r>
              <a:rPr lang="ru-RU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жүргізу</a:t>
            </a:r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</a:p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Сауалнама</a:t>
            </a:r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сұрақтарының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типологиясы</a:t>
            </a:r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</a:p>
          <a:p>
            <a:pPr algn="ctr"/>
            <a:r>
              <a:rPr lang="ru-RU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Сауалнаманың</a:t>
            </a:r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</a:t>
            </a:r>
            <a:r>
              <a:rPr lang="ru-RU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сенімділігінің</a:t>
            </a:r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тәсілдері</a:t>
            </a:r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" y="-34636"/>
            <a:ext cx="857250" cy="68926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626" y="-106695"/>
            <a:ext cx="857250" cy="689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6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5698976" cy="5256584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sz="4400" b="1" dirty="0" err="1" smtClean="0"/>
              <a:t>Сауалнама</a:t>
            </a:r>
            <a:r>
              <a:rPr lang="ru-RU" dirty="0" smtClean="0"/>
              <a:t> - </a:t>
            </a:r>
            <a:r>
              <a:rPr lang="ru-RU" dirty="0" err="1" smtClean="0"/>
              <a:t>нақты</a:t>
            </a:r>
            <a:r>
              <a:rPr lang="ru-RU" dirty="0" smtClean="0"/>
              <a:t> </a:t>
            </a:r>
            <a:r>
              <a:rPr lang="ru-RU" dirty="0" err="1" smtClean="0"/>
              <a:t>адамдар</a:t>
            </a:r>
            <a:r>
              <a:rPr lang="ru-RU" dirty="0" smtClean="0"/>
              <a:t> </a:t>
            </a:r>
            <a:r>
              <a:rPr lang="ru-RU" dirty="0" err="1" smtClean="0"/>
              <a:t>тобына</a:t>
            </a:r>
            <a:r>
              <a:rPr lang="ru-RU" dirty="0" smtClean="0"/>
              <a:t> </a:t>
            </a:r>
            <a:r>
              <a:rPr lang="ru-RU" dirty="0" err="1" smtClean="0"/>
              <a:t>сұрақтар</a:t>
            </a:r>
            <a:r>
              <a:rPr lang="ru-RU" dirty="0" smtClean="0"/>
              <a:t> </a:t>
            </a:r>
            <a:r>
              <a:rPr lang="ru-RU" dirty="0" err="1" smtClean="0"/>
              <a:t>қою</a:t>
            </a:r>
            <a:r>
              <a:rPr lang="ru-RU" dirty="0" smtClean="0"/>
              <a:t> </a:t>
            </a:r>
            <a:r>
              <a:rPr lang="ru-RU" dirty="0" err="1" smtClean="0"/>
              <a:t>арқылы</a:t>
            </a:r>
            <a:r>
              <a:rPr lang="ru-RU" dirty="0" smtClean="0"/>
              <a:t> </a:t>
            </a:r>
            <a:r>
              <a:rPr lang="ru-RU" dirty="0" err="1" smtClean="0"/>
              <a:t>алғашқы</a:t>
            </a:r>
            <a:r>
              <a:rPr lang="ru-RU" dirty="0" smtClean="0"/>
              <a:t> </a:t>
            </a:r>
            <a:r>
              <a:rPr lang="ru-RU" dirty="0" err="1" smtClean="0"/>
              <a:t>ақпаратты</a:t>
            </a:r>
            <a:r>
              <a:rPr lang="ru-RU" dirty="0" smtClean="0"/>
              <a:t> </a:t>
            </a:r>
            <a:r>
              <a:rPr lang="ru-RU" dirty="0" err="1" smtClean="0"/>
              <a:t>жинау</a:t>
            </a:r>
            <a:r>
              <a:rPr lang="ru-RU" dirty="0" smtClean="0"/>
              <a:t> </a:t>
            </a:r>
            <a:r>
              <a:rPr lang="ru-RU" dirty="0" err="1" smtClean="0"/>
              <a:t>әдісі</a:t>
            </a:r>
            <a:r>
              <a:rPr lang="ru-RU" dirty="0" smtClean="0"/>
              <a:t>. </a:t>
            </a:r>
            <a:r>
              <a:rPr lang="ru-RU" dirty="0" err="1" smtClean="0"/>
              <a:t>Зерттеушінің</a:t>
            </a:r>
            <a:r>
              <a:rPr lang="ru-RU" dirty="0" smtClean="0"/>
              <a:t> </a:t>
            </a:r>
            <a:r>
              <a:rPr lang="ru-RU" dirty="0" err="1" smtClean="0"/>
              <a:t>респондентпен</a:t>
            </a:r>
            <a:r>
              <a:rPr lang="ru-RU" dirty="0" smtClean="0"/>
              <a:t> анкета </a:t>
            </a:r>
            <a:r>
              <a:rPr lang="ru-RU" dirty="0" err="1" smtClean="0"/>
              <a:t>арқылы</a:t>
            </a:r>
            <a:r>
              <a:rPr lang="ru-RU" dirty="0" smtClean="0"/>
              <a:t> </a:t>
            </a:r>
            <a:r>
              <a:rPr lang="ru-RU" dirty="0" err="1" smtClean="0"/>
              <a:t>жүзеге</a:t>
            </a:r>
            <a:r>
              <a:rPr lang="ru-RU" dirty="0" smtClean="0"/>
              <a:t> </a:t>
            </a:r>
            <a:r>
              <a:rPr lang="ru-RU" dirty="0" err="1" smtClean="0"/>
              <a:t>асырылатын</a:t>
            </a:r>
            <a:r>
              <a:rPr lang="ru-RU" dirty="0" smtClean="0"/>
              <a:t> </a:t>
            </a:r>
            <a:r>
              <a:rPr lang="ru-RU" dirty="0" err="1" smtClean="0"/>
              <a:t>байланысына</a:t>
            </a:r>
            <a:r>
              <a:rPr lang="ru-RU" dirty="0" smtClean="0"/>
              <a:t> </a:t>
            </a:r>
            <a:r>
              <a:rPr lang="ru-RU" dirty="0" err="1" smtClean="0"/>
              <a:t>негізделген</a:t>
            </a:r>
            <a:r>
              <a:rPr lang="ru-RU" dirty="0" smtClean="0"/>
              <a:t> </a:t>
            </a:r>
            <a:r>
              <a:rPr lang="ru-RU" dirty="0" err="1" smtClean="0"/>
              <a:t>эмпирикалық</a:t>
            </a:r>
            <a:r>
              <a:rPr lang="ru-RU" dirty="0" smtClean="0"/>
              <a:t> </a:t>
            </a:r>
            <a:r>
              <a:rPr lang="ru-RU" dirty="0" err="1" smtClean="0"/>
              <a:t>зерттеуін</a:t>
            </a:r>
            <a:r>
              <a:rPr lang="ru-RU" dirty="0" smtClean="0"/>
              <a:t> </a:t>
            </a:r>
            <a:r>
              <a:rPr lang="ru-RU" dirty="0" err="1" smtClean="0"/>
              <a:t>әлеуметтанулық</a:t>
            </a:r>
            <a:r>
              <a:rPr lang="ru-RU" dirty="0" smtClean="0"/>
              <a:t> </a:t>
            </a:r>
            <a:r>
              <a:rPr lang="ru-RU" dirty="0" err="1" smtClean="0"/>
              <a:t>өлшеу</a:t>
            </a:r>
            <a:r>
              <a:rPr lang="ru-RU" dirty="0" smtClean="0"/>
              <a:t> </a:t>
            </a:r>
            <a:r>
              <a:rPr lang="ru-RU" dirty="0" err="1" smtClean="0"/>
              <a:t>тәсілі.Сауалнама</a:t>
            </a:r>
            <a:r>
              <a:rPr lang="ru-RU" dirty="0" smtClean="0"/>
              <a:t> </a:t>
            </a:r>
            <a:r>
              <a:rPr lang="ru-RU" dirty="0" err="1" smtClean="0"/>
              <a:t>мақсаты</a:t>
            </a:r>
            <a:r>
              <a:rPr lang="ru-RU" dirty="0" smtClean="0"/>
              <a:t> - </a:t>
            </a:r>
            <a:r>
              <a:rPr lang="ru-RU" dirty="0" err="1" smtClean="0"/>
              <a:t>жеке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қоғамдық</a:t>
            </a:r>
            <a:r>
              <a:rPr lang="ru-RU" dirty="0" smtClean="0"/>
              <a:t> </a:t>
            </a:r>
            <a:r>
              <a:rPr lang="ru-RU" dirty="0" err="1" smtClean="0"/>
              <a:t>санадағы</a:t>
            </a:r>
            <a:r>
              <a:rPr lang="ru-RU" dirty="0" smtClean="0"/>
              <a:t> </a:t>
            </a:r>
            <a:r>
              <a:rPr lang="ru-RU" dirty="0" err="1" smtClean="0"/>
              <a:t>құбылыстар</a:t>
            </a:r>
            <a:r>
              <a:rPr lang="ru-RU" dirty="0" smtClean="0"/>
              <a:t> </a:t>
            </a:r>
            <a:r>
              <a:rPr lang="ru-RU" dirty="0" err="1" smtClean="0"/>
              <a:t>немесе</a:t>
            </a:r>
            <a:r>
              <a:rPr lang="ru-RU" dirty="0" smtClean="0"/>
              <a:t> </a:t>
            </a:r>
            <a:r>
              <a:rPr lang="ru-RU" dirty="0" err="1" smtClean="0"/>
              <a:t>қарапайым</a:t>
            </a:r>
            <a:r>
              <a:rPr lang="ru-RU" dirty="0" smtClean="0"/>
              <a:t> </a:t>
            </a:r>
            <a:r>
              <a:rPr lang="ru-RU" dirty="0" err="1" smtClean="0"/>
              <a:t>фактілер</a:t>
            </a:r>
            <a:r>
              <a:rPr lang="ru-RU" dirty="0" smtClean="0"/>
              <a:t>, </a:t>
            </a:r>
            <a:r>
              <a:rPr lang="ru-RU" dirty="0" err="1" smtClean="0"/>
              <a:t>оқиғалар</a:t>
            </a:r>
            <a:r>
              <a:rPr lang="ru-RU" dirty="0" smtClean="0"/>
              <a:t> </a:t>
            </a:r>
            <a:r>
              <a:rPr lang="ru-RU" dirty="0" err="1" smtClean="0"/>
              <a:t>туралы</a:t>
            </a:r>
            <a:r>
              <a:rPr lang="ru-RU" dirty="0" smtClean="0"/>
              <a:t> </a:t>
            </a:r>
            <a:r>
              <a:rPr lang="ru-RU" dirty="0" err="1" smtClean="0"/>
              <a:t>ақпарат</a:t>
            </a:r>
            <a:r>
              <a:rPr lang="ru-RU" dirty="0" smtClean="0"/>
              <a:t> </a:t>
            </a:r>
            <a:r>
              <a:rPr lang="ru-RU" dirty="0" err="1" smtClean="0"/>
              <a:t>алу</a:t>
            </a:r>
            <a:r>
              <a:rPr lang="ru-RU" dirty="0" smtClean="0"/>
              <a:t>. </a:t>
            </a:r>
            <a:r>
              <a:rPr lang="ru-RU" dirty="0" err="1" smtClean="0"/>
              <a:t>Сауалнама</a:t>
            </a:r>
            <a:r>
              <a:rPr lang="ru-RU" dirty="0" smtClean="0"/>
              <a:t> </a:t>
            </a:r>
            <a:r>
              <a:rPr lang="ru-RU" dirty="0" err="1" smtClean="0"/>
              <a:t>ақпараттың</a:t>
            </a:r>
            <a:r>
              <a:rPr lang="ru-RU" dirty="0" smtClean="0"/>
              <a:t> </a:t>
            </a:r>
            <a:r>
              <a:rPr lang="ru-RU" dirty="0" err="1" smtClean="0"/>
              <a:t>дәлдігі</a:t>
            </a:r>
            <a:r>
              <a:rPr lang="ru-RU" dirty="0" smtClean="0"/>
              <a:t> мен </a:t>
            </a:r>
            <a:r>
              <a:rPr lang="ru-RU" dirty="0" err="1" smtClean="0"/>
              <a:t>жүйелігін</a:t>
            </a:r>
            <a:r>
              <a:rPr lang="ru-RU" dirty="0" smtClean="0"/>
              <a:t> </a:t>
            </a:r>
            <a:r>
              <a:rPr lang="ru-RU" dirty="0" err="1" smtClean="0"/>
              <a:t>қамтамасыз</a:t>
            </a:r>
            <a:r>
              <a:rPr lang="ru-RU" dirty="0" smtClean="0"/>
              <a:t> </a:t>
            </a:r>
            <a:r>
              <a:rPr lang="ru-RU" dirty="0" err="1" smtClean="0"/>
              <a:t>етеді</a:t>
            </a:r>
            <a:r>
              <a:rPr lang="ru-RU" dirty="0" smtClean="0"/>
              <a:t>. </a:t>
            </a:r>
            <a:r>
              <a:rPr lang="ru-RU" dirty="0" err="1" smtClean="0"/>
              <a:t>Бұл</a:t>
            </a:r>
            <a:r>
              <a:rPr lang="ru-RU" dirty="0" smtClean="0"/>
              <a:t> </a:t>
            </a:r>
            <a:r>
              <a:rPr lang="ru-RU" dirty="0" err="1" smtClean="0"/>
              <a:t>әдіс</a:t>
            </a:r>
            <a:r>
              <a:rPr lang="ru-RU" dirty="0" smtClean="0"/>
              <a:t> </a:t>
            </a:r>
            <a:r>
              <a:rPr lang="ru-RU" dirty="0" err="1" smtClean="0"/>
              <a:t>экономикалық</a:t>
            </a:r>
            <a:r>
              <a:rPr lang="ru-RU" dirty="0" smtClean="0"/>
              <a:t> </a:t>
            </a:r>
            <a:r>
              <a:rPr lang="ru-RU" dirty="0" err="1" smtClean="0"/>
              <a:t>тұрғыдан</a:t>
            </a:r>
            <a:r>
              <a:rPr lang="ru-RU" dirty="0" smtClean="0"/>
              <a:t> да </a:t>
            </a:r>
            <a:r>
              <a:rPr lang="ru-RU" dirty="0" err="1" smtClean="0"/>
              <a:t>тиімді</a:t>
            </a:r>
            <a:r>
              <a:rPr lang="ru-RU" dirty="0" smtClean="0"/>
              <a:t>, </a:t>
            </a:r>
            <a:r>
              <a:rPr lang="ru-RU" dirty="0" err="1" smtClean="0"/>
              <a:t>яғни</a:t>
            </a:r>
            <a:r>
              <a:rPr lang="ru-RU" dirty="0" smtClean="0"/>
              <a:t> </a:t>
            </a:r>
            <a:r>
              <a:rPr lang="ru-RU" dirty="0" err="1" smtClean="0"/>
              <a:t>оған</a:t>
            </a:r>
            <a:r>
              <a:rPr lang="ru-RU" dirty="0" smtClean="0"/>
              <a:t> </a:t>
            </a:r>
            <a:r>
              <a:rPr lang="ru-RU" dirty="0" err="1" smtClean="0"/>
              <a:t>шығын</a:t>
            </a:r>
            <a:r>
              <a:rPr lang="ru-RU" dirty="0" smtClean="0"/>
              <a:t>, </a:t>
            </a:r>
            <a:r>
              <a:rPr lang="ru-RU" dirty="0" err="1" smtClean="0"/>
              <a:t>уақыт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құрал</a:t>
            </a:r>
            <a:r>
              <a:rPr lang="ru-RU" dirty="0" smtClean="0"/>
              <a:t> аз </a:t>
            </a:r>
            <a:r>
              <a:rPr lang="ru-RU" dirty="0" err="1" smtClean="0"/>
              <a:t>жұмсалады</a:t>
            </a:r>
            <a:r>
              <a:rPr lang="ru-RU" dirty="0" smtClean="0"/>
              <a:t>. </a:t>
            </a:r>
            <a:r>
              <a:rPr lang="ru-RU" dirty="0" err="1" smtClean="0"/>
              <a:t>Сауалнаманың</a:t>
            </a:r>
            <a:r>
              <a:rPr lang="ru-RU" dirty="0" smtClean="0"/>
              <a:t> </a:t>
            </a:r>
            <a:r>
              <a:rPr lang="ru-RU" dirty="0" err="1" smtClean="0"/>
              <a:t>әртүрлі</a:t>
            </a:r>
            <a:r>
              <a:rPr lang="ru-RU" dirty="0" smtClean="0"/>
              <a:t> </a:t>
            </a:r>
            <a:r>
              <a:rPr lang="ru-RU" dirty="0" err="1" smtClean="0"/>
              <a:t>жолдары</a:t>
            </a:r>
            <a:r>
              <a:rPr lang="ru-RU" dirty="0" smtClean="0"/>
              <a:t> бар: </a:t>
            </a:r>
            <a:r>
              <a:rPr lang="ru-RU" dirty="0" err="1" smtClean="0"/>
              <a:t>қалыпқа</a:t>
            </a:r>
            <a:r>
              <a:rPr lang="ru-RU" dirty="0" smtClean="0"/>
              <a:t> </a:t>
            </a:r>
            <a:r>
              <a:rPr lang="ru-RU" dirty="0" err="1" smtClean="0"/>
              <a:t>түспеген</a:t>
            </a:r>
            <a:r>
              <a:rPr lang="ru-RU" dirty="0" smtClean="0"/>
              <a:t> (</a:t>
            </a:r>
            <a:r>
              <a:rPr lang="ru-RU" dirty="0" err="1" smtClean="0"/>
              <a:t>еркін</a:t>
            </a:r>
            <a:r>
              <a:rPr lang="ru-RU" dirty="0" smtClean="0"/>
              <a:t> </a:t>
            </a:r>
            <a:r>
              <a:rPr lang="ru-RU" dirty="0" err="1" smtClean="0"/>
              <a:t>сұхбат</a:t>
            </a:r>
            <a:r>
              <a:rPr lang="ru-RU" dirty="0" smtClean="0"/>
              <a:t>, </a:t>
            </a:r>
            <a:r>
              <a:rPr lang="ru-RU" dirty="0" err="1" smtClean="0"/>
              <a:t>т.б</a:t>
            </a:r>
            <a:r>
              <a:rPr lang="ru-RU" dirty="0" smtClean="0"/>
              <a:t>.)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қалыпты</a:t>
            </a:r>
            <a:r>
              <a:rPr lang="ru-RU" dirty="0" smtClean="0"/>
              <a:t> (</a:t>
            </a:r>
            <a:r>
              <a:rPr lang="ru-RU" dirty="0" err="1" smtClean="0"/>
              <a:t>алдын</a:t>
            </a:r>
            <a:r>
              <a:rPr lang="ru-RU" dirty="0" smtClean="0"/>
              <a:t> ала </a:t>
            </a:r>
            <a:r>
              <a:rPr lang="ru-RU" dirty="0" err="1" smtClean="0"/>
              <a:t>дайындалған</a:t>
            </a:r>
            <a:r>
              <a:rPr lang="ru-RU" dirty="0" smtClean="0"/>
              <a:t> </a:t>
            </a:r>
            <a:r>
              <a:rPr lang="ru-RU" dirty="0" err="1" smtClean="0"/>
              <a:t>сұрақтар</a:t>
            </a:r>
            <a:r>
              <a:rPr lang="ru-RU" dirty="0" smtClean="0"/>
              <a:t> </a:t>
            </a:r>
            <a:r>
              <a:rPr lang="ru-RU" dirty="0" err="1" smtClean="0"/>
              <a:t>көмегімен</a:t>
            </a:r>
            <a:r>
              <a:rPr lang="ru-RU" dirty="0" smtClean="0"/>
              <a:t>). </a:t>
            </a:r>
            <a:r>
              <a:rPr lang="ru-RU" dirty="0" err="1" smtClean="0"/>
              <a:t>Сауалнама</a:t>
            </a:r>
            <a:r>
              <a:rPr lang="ru-RU" dirty="0" smtClean="0"/>
              <a:t> </a:t>
            </a:r>
            <a:r>
              <a:rPr lang="ru-RU" dirty="0" err="1" smtClean="0"/>
              <a:t>өткізу</a:t>
            </a:r>
            <a:r>
              <a:rPr lang="ru-RU" dirty="0" smtClean="0"/>
              <a:t> </a:t>
            </a:r>
            <a:r>
              <a:rPr lang="ru-RU" dirty="0" err="1" smtClean="0"/>
              <a:t>жиілігіне</a:t>
            </a:r>
            <a:r>
              <a:rPr lang="ru-RU" dirty="0" smtClean="0"/>
              <a:t> </a:t>
            </a:r>
            <a:r>
              <a:rPr lang="ru-RU" dirty="0" err="1" smtClean="0"/>
              <a:t>байланысты</a:t>
            </a:r>
            <a:r>
              <a:rPr lang="ru-RU" dirty="0" smtClean="0"/>
              <a:t> </a:t>
            </a:r>
            <a:r>
              <a:rPr lang="ru-RU" dirty="0" err="1" smtClean="0"/>
              <a:t>бір</a:t>
            </a:r>
            <a:r>
              <a:rPr lang="ru-RU" dirty="0" smtClean="0"/>
              <a:t> </a:t>
            </a:r>
            <a:r>
              <a:rPr lang="ru-RU" dirty="0" err="1" smtClean="0"/>
              <a:t>рет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көп</a:t>
            </a:r>
            <a:r>
              <a:rPr lang="ru-RU" dirty="0" smtClean="0"/>
              <a:t> </a:t>
            </a:r>
            <a:r>
              <a:rPr lang="ru-RU" dirty="0" err="1" smtClean="0"/>
              <a:t>рет</a:t>
            </a:r>
            <a:r>
              <a:rPr lang="ru-RU" dirty="0" smtClean="0"/>
              <a:t> </a:t>
            </a:r>
            <a:r>
              <a:rPr lang="ru-RU" dirty="0" err="1" smtClean="0"/>
              <a:t>болып</a:t>
            </a:r>
            <a:r>
              <a:rPr lang="ru-RU" dirty="0" smtClean="0"/>
              <a:t> </a:t>
            </a:r>
            <a:r>
              <a:rPr lang="ru-RU" dirty="0" err="1" smtClean="0"/>
              <a:t>бөлінеді</a:t>
            </a:r>
            <a:r>
              <a:rPr lang="ru-RU" dirty="0" smtClean="0"/>
              <a:t>. </a:t>
            </a:r>
            <a:r>
              <a:rPr lang="ru-RU" dirty="0" err="1" smtClean="0"/>
              <a:t>Сонымен</a:t>
            </a:r>
            <a:r>
              <a:rPr lang="ru-RU" dirty="0" smtClean="0"/>
              <a:t> </a:t>
            </a:r>
            <a:r>
              <a:rPr lang="ru-RU" dirty="0" err="1" smtClean="0"/>
              <a:t>бірге</a:t>
            </a:r>
            <a:r>
              <a:rPr lang="ru-RU" dirty="0" smtClean="0"/>
              <a:t> </a:t>
            </a:r>
            <a:r>
              <a:rPr lang="ru-RU" dirty="0" err="1" smtClean="0"/>
              <a:t>сауалнама</a:t>
            </a:r>
            <a:r>
              <a:rPr lang="ru-RU" dirty="0" smtClean="0"/>
              <a:t> </a:t>
            </a:r>
            <a:r>
              <a:rPr lang="ru-RU" dirty="0" err="1" smtClean="0"/>
              <a:t>жазбаша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ауызша</a:t>
            </a:r>
            <a:r>
              <a:rPr lang="ru-RU" dirty="0" smtClean="0"/>
              <a:t> </a:t>
            </a:r>
            <a:r>
              <a:rPr lang="ru-RU" dirty="0" err="1" smtClean="0"/>
              <a:t>деп</a:t>
            </a:r>
            <a:r>
              <a:rPr lang="ru-RU" dirty="0" smtClean="0"/>
              <a:t> те </a:t>
            </a:r>
            <a:r>
              <a:rPr lang="ru-RU" dirty="0" err="1" smtClean="0"/>
              <a:t>бөледі</a:t>
            </a:r>
            <a:r>
              <a:rPr lang="ru-RU" dirty="0" smtClean="0"/>
              <a:t>. </a:t>
            </a:r>
            <a:r>
              <a:rPr lang="ru-RU" dirty="0" err="1" smtClean="0"/>
              <a:t>Сауалнама</a:t>
            </a:r>
            <a:r>
              <a:rPr lang="ru-RU" dirty="0" smtClean="0"/>
              <a:t> </a:t>
            </a:r>
            <a:r>
              <a:rPr lang="ru-RU" dirty="0" err="1" smtClean="0"/>
              <a:t>тиімділігі</a:t>
            </a:r>
            <a:r>
              <a:rPr lang="ru-RU" dirty="0" smtClean="0"/>
              <a:t> </a:t>
            </a:r>
            <a:r>
              <a:rPr lang="ru-RU" dirty="0" err="1" smtClean="0"/>
              <a:t>тұрақты</a:t>
            </a:r>
            <a:r>
              <a:rPr lang="ru-RU" dirty="0" smtClean="0"/>
              <a:t> </a:t>
            </a:r>
            <a:r>
              <a:rPr lang="ru-RU" dirty="0" err="1" smtClean="0"/>
              <a:t>сұхбат</a:t>
            </a:r>
            <a:r>
              <a:rPr lang="ru-RU" dirty="0" smtClean="0"/>
              <a:t> </a:t>
            </a:r>
            <a:r>
              <a:rPr lang="ru-RU" dirty="0" err="1" smtClean="0"/>
              <a:t>алушы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сауалнамаға</a:t>
            </a:r>
            <a:r>
              <a:rPr lang="ru-RU" dirty="0" smtClean="0"/>
              <a:t> </a:t>
            </a:r>
            <a:r>
              <a:rPr lang="ru-RU" dirty="0" err="1" smtClean="0"/>
              <a:t>қатысушылардың</a:t>
            </a:r>
            <a:r>
              <a:rPr lang="ru-RU" dirty="0" smtClean="0"/>
              <a:t> </a:t>
            </a:r>
            <a:r>
              <a:rPr lang="ru-RU" dirty="0" err="1" smtClean="0"/>
              <a:t>болуынан</a:t>
            </a:r>
            <a:r>
              <a:rPr lang="ru-RU" dirty="0" smtClean="0"/>
              <a:t> </a:t>
            </a:r>
            <a:r>
              <a:rPr lang="ru-RU" dirty="0" err="1" smtClean="0"/>
              <a:t>тәуелді</a:t>
            </a:r>
            <a:r>
              <a:rPr lang="ru-RU" dirty="0" smtClean="0"/>
              <a:t>. </a:t>
            </a:r>
            <a:r>
              <a:rPr lang="ru-RU" dirty="0" err="1" smtClean="0"/>
              <a:t>Жалпы</a:t>
            </a:r>
            <a:r>
              <a:rPr lang="ru-RU" dirty="0" smtClean="0"/>
              <a:t> </a:t>
            </a:r>
            <a:r>
              <a:rPr lang="ru-RU" dirty="0" err="1" smtClean="0"/>
              <a:t>сауалнама</a:t>
            </a:r>
            <a:r>
              <a:rPr lang="ru-RU" dirty="0" smtClean="0"/>
              <a:t> </a:t>
            </a:r>
            <a:r>
              <a:rPr lang="ru-RU" dirty="0" err="1" smtClean="0"/>
              <a:t>нәтижелері</a:t>
            </a:r>
            <a:r>
              <a:rPr lang="ru-RU" dirty="0" smtClean="0"/>
              <a:t> тек </a:t>
            </a:r>
            <a:r>
              <a:rPr lang="ru-RU" dirty="0" err="1" smtClean="0"/>
              <a:t>ғалымдарға</a:t>
            </a:r>
            <a:r>
              <a:rPr lang="ru-RU" dirty="0" smtClean="0"/>
              <a:t> </a:t>
            </a:r>
            <a:r>
              <a:rPr lang="ru-RU" dirty="0" err="1" smtClean="0"/>
              <a:t>ғана</a:t>
            </a:r>
            <a:r>
              <a:rPr lang="ru-RU" dirty="0" smtClean="0"/>
              <a:t> </a:t>
            </a:r>
            <a:r>
              <a:rPr lang="ru-RU" dirty="0" err="1" smtClean="0"/>
              <a:t>емес</a:t>
            </a:r>
            <a:r>
              <a:rPr lang="ru-RU" dirty="0" smtClean="0"/>
              <a:t>, </a:t>
            </a:r>
            <a:r>
              <a:rPr lang="ru-RU" dirty="0" err="1" smtClean="0"/>
              <a:t>сонымен</a:t>
            </a:r>
            <a:r>
              <a:rPr lang="ru-RU" dirty="0" smtClean="0"/>
              <a:t> </a:t>
            </a:r>
            <a:r>
              <a:rPr lang="ru-RU" dirty="0" err="1" smtClean="0"/>
              <a:t>бірге</a:t>
            </a:r>
            <a:r>
              <a:rPr lang="ru-RU" dirty="0" smtClean="0"/>
              <a:t> </a:t>
            </a:r>
            <a:r>
              <a:rPr lang="ru-RU" dirty="0" err="1" smtClean="0"/>
              <a:t>өкіметтік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қоғамдық</a:t>
            </a:r>
            <a:r>
              <a:rPr lang="ru-RU" dirty="0" smtClean="0"/>
              <a:t> </a:t>
            </a:r>
            <a:r>
              <a:rPr lang="ru-RU" dirty="0" err="1" smtClean="0"/>
              <a:t>ұйымдар</a:t>
            </a:r>
            <a:r>
              <a:rPr lang="ru-RU" dirty="0" smtClean="0"/>
              <a:t> </a:t>
            </a:r>
            <a:r>
              <a:rPr lang="ru-RU" dirty="0" err="1" smtClean="0"/>
              <a:t>өкілдеріне</a:t>
            </a:r>
            <a:r>
              <a:rPr lang="ru-RU" dirty="0" smtClean="0"/>
              <a:t>, </a:t>
            </a:r>
            <a:r>
              <a:rPr lang="ru-RU" dirty="0" err="1" smtClean="0"/>
              <a:t>жалпы</a:t>
            </a:r>
            <a:r>
              <a:rPr lang="ru-RU" dirty="0" smtClean="0"/>
              <a:t> </a:t>
            </a:r>
            <a:r>
              <a:rPr lang="ru-RU" dirty="0" err="1" smtClean="0"/>
              <a:t>қауымға</a:t>
            </a:r>
            <a:r>
              <a:rPr lang="ru-RU" dirty="0" smtClean="0"/>
              <a:t> да </a:t>
            </a:r>
            <a:r>
              <a:rPr lang="ru-RU" dirty="0" err="1" smtClean="0"/>
              <a:t>белгілі</a:t>
            </a:r>
            <a:r>
              <a:rPr lang="ru-RU" dirty="0" smtClean="0"/>
              <a:t> </a:t>
            </a:r>
            <a:r>
              <a:rPr lang="ru-RU" dirty="0" err="1" smtClean="0"/>
              <a:t>болады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04" y="332656"/>
            <a:ext cx="4724400" cy="96202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32656"/>
            <a:ext cx="3059832" cy="2611831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185" y="3501008"/>
            <a:ext cx="2950815" cy="272524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3821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716" y="332656"/>
            <a:ext cx="4257747" cy="63367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3816423"/>
          </a:xfrm>
        </p:spPr>
        <p:txBody>
          <a:bodyPr>
            <a:normAutofit fontScale="40000" lnSpcReduction="20000"/>
          </a:bodyPr>
          <a:lstStyle/>
          <a:p>
            <a:r>
              <a:rPr lang="ru-RU" sz="3500" b="1" dirty="0" err="1" smtClean="0"/>
              <a:t>Сауалнама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әдісінің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екі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түрі</a:t>
            </a:r>
            <a:r>
              <a:rPr lang="ru-RU" sz="3500" b="1" dirty="0" smtClean="0"/>
              <a:t> </a:t>
            </a:r>
            <a:r>
              <a:rPr lang="ru-RU" sz="3500" b="1" dirty="0" err="1" smtClean="0"/>
              <a:t>бар:</a:t>
            </a:r>
            <a:r>
              <a:rPr lang="ru-RU" sz="3500" b="1" dirty="0" err="1" smtClean="0">
                <a:solidFill>
                  <a:srgbClr val="FF0000"/>
                </a:solidFill>
              </a:rPr>
              <a:t>анкеталық</a:t>
            </a:r>
            <a:r>
              <a:rPr lang="ru-RU" sz="3500" b="1" dirty="0" smtClean="0">
                <a:solidFill>
                  <a:srgbClr val="FF0000"/>
                </a:solidFill>
              </a:rPr>
              <a:t> </a:t>
            </a:r>
            <a:r>
              <a:rPr lang="ru-RU" sz="3400" b="1" dirty="0" err="1" smtClean="0"/>
              <a:t>және</a:t>
            </a:r>
            <a:r>
              <a:rPr lang="ru-RU" sz="3400" b="1" dirty="0" smtClean="0"/>
              <a:t> </a:t>
            </a:r>
            <a:r>
              <a:rPr lang="ru-RU" sz="3400" b="1" dirty="0" err="1" smtClean="0">
                <a:solidFill>
                  <a:srgbClr val="FF0000"/>
                </a:solidFill>
              </a:rPr>
              <a:t>сұхбат</a:t>
            </a:r>
            <a:r>
              <a:rPr lang="ru-RU" sz="3400" b="1" dirty="0" smtClean="0">
                <a:solidFill>
                  <a:srgbClr val="FF0000"/>
                </a:solidFill>
              </a:rPr>
              <a:t> </a:t>
            </a:r>
            <a:r>
              <a:rPr lang="ru-RU" sz="3400" b="1" dirty="0" err="1" smtClean="0">
                <a:solidFill>
                  <a:srgbClr val="FF0000"/>
                </a:solidFill>
              </a:rPr>
              <a:t>немесе</a:t>
            </a:r>
            <a:r>
              <a:rPr lang="ru-RU" sz="3400" b="1" dirty="0" smtClean="0">
                <a:solidFill>
                  <a:srgbClr val="FF0000"/>
                </a:solidFill>
              </a:rPr>
              <a:t> </a:t>
            </a:r>
            <a:r>
              <a:rPr lang="ru-RU" sz="3400" b="1" dirty="0" err="1" smtClean="0">
                <a:solidFill>
                  <a:srgbClr val="FF0000"/>
                </a:solidFill>
              </a:rPr>
              <a:t>сұхбатнама</a:t>
            </a:r>
            <a:r>
              <a:rPr lang="ru-RU" sz="3400" b="1" dirty="0" smtClean="0">
                <a:solidFill>
                  <a:srgbClr val="FF0000"/>
                </a:solidFill>
              </a:rPr>
              <a:t> </a:t>
            </a:r>
            <a:r>
              <a:rPr lang="ru-RU" sz="3400" b="1" dirty="0" smtClean="0"/>
              <a:t>(интервью).</a:t>
            </a:r>
            <a:r>
              <a:rPr lang="ru-RU" sz="3400" b="1" dirty="0" err="1" smtClean="0"/>
              <a:t>Сауалға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жауап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алу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ұжымдардың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және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жеке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адамдардың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кез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келген</a:t>
            </a:r>
            <a:r>
              <a:rPr lang="ru-RU" sz="3400" b="1" dirty="0" smtClean="0"/>
              <a:t> проблема </a:t>
            </a:r>
            <a:r>
              <a:rPr lang="ru-RU" sz="3400" b="1" dirty="0" err="1" smtClean="0"/>
              <a:t>бойынша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пікірін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білуге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мүмкіндік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жасайды.Әсіресе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бұл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әдіс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құжаттар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арқылы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зерттеу</a:t>
            </a:r>
            <a:r>
              <a:rPr lang="ru-RU" sz="3400" b="1" dirty="0" smtClean="0"/>
              <a:t> , </a:t>
            </a:r>
            <a:r>
              <a:rPr lang="ru-RU" sz="3400" b="1" dirty="0" err="1" smtClean="0"/>
              <a:t>бақылау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т.б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әдістерді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қолдану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үлкен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қиыншылықтар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туғызғанда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пайдаланады</a:t>
            </a:r>
            <a:r>
              <a:rPr lang="ru-RU" sz="3400" b="1" dirty="0" smtClean="0"/>
              <a:t>. </a:t>
            </a:r>
            <a:r>
              <a:rPr lang="ru-RU" sz="3400" b="1" dirty="0" err="1" smtClean="0"/>
              <a:t>Анкеталық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сауалнама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көп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жағдайда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алдын</a:t>
            </a:r>
            <a:r>
              <a:rPr lang="ru-RU" sz="3400" b="1" dirty="0" smtClean="0"/>
              <a:t> ала </a:t>
            </a:r>
            <a:r>
              <a:rPr lang="ru-RU" sz="3400" b="1" dirty="0" err="1" smtClean="0"/>
              <a:t>дайындалған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анкетамен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жүргізіледі</a:t>
            </a:r>
            <a:r>
              <a:rPr lang="ru-RU" sz="3400" b="1" dirty="0" smtClean="0"/>
              <a:t>, </a:t>
            </a:r>
            <a:r>
              <a:rPr lang="ru-RU" sz="3400" b="1" dirty="0" err="1" smtClean="0"/>
              <a:t>респоденттің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аты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жөні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көрсетілмей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анонимді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түрде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болады</a:t>
            </a:r>
            <a:r>
              <a:rPr lang="ru-RU" sz="3400" b="1" dirty="0" smtClean="0"/>
              <a:t>. </a:t>
            </a:r>
            <a:r>
              <a:rPr lang="ru-RU" sz="3400" b="1" dirty="0" err="1" smtClean="0"/>
              <a:t>Негізінен</a:t>
            </a:r>
            <a:r>
              <a:rPr lang="ru-RU" sz="3400" b="1" dirty="0" smtClean="0"/>
              <a:t> анкета </a:t>
            </a:r>
            <a:r>
              <a:rPr lang="ru-RU" sz="3400" b="1" dirty="0" err="1" smtClean="0"/>
              <a:t>үш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бөлімнен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құралады</a:t>
            </a:r>
            <a:r>
              <a:rPr lang="ru-RU" sz="3400" b="1" dirty="0" smtClean="0"/>
              <a:t>: </a:t>
            </a:r>
            <a:r>
              <a:rPr lang="ru-RU" sz="3400" b="1" dirty="0" err="1" smtClean="0"/>
              <a:t>ундеулік</a:t>
            </a:r>
            <a:r>
              <a:rPr lang="ru-RU" sz="3400" b="1" dirty="0" smtClean="0"/>
              <a:t>, </a:t>
            </a:r>
            <a:r>
              <a:rPr lang="ru-RU" sz="3400" b="1" dirty="0" err="1" smtClean="0"/>
              <a:t>негізгі</a:t>
            </a:r>
            <a:r>
              <a:rPr lang="ru-RU" sz="3400" b="1" dirty="0" smtClean="0"/>
              <a:t>, </a:t>
            </a:r>
            <a:r>
              <a:rPr lang="ru-RU" sz="3400" b="1" dirty="0" err="1" smtClean="0"/>
              <a:t>төлқұжаттық.Үндеулік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бөлімде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қысқаша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зерттеудің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мақсаты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туралы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айтылып</a:t>
            </a:r>
            <a:r>
              <a:rPr lang="ru-RU" sz="3400" b="1" dirty="0" smtClean="0"/>
              <a:t>, </a:t>
            </a:r>
            <a:r>
              <a:rPr lang="ru-RU" sz="3400" b="1" dirty="0" err="1" smtClean="0"/>
              <a:t>оның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мәні</a:t>
            </a:r>
            <a:r>
              <a:rPr lang="ru-RU" sz="3400" b="1" dirty="0" smtClean="0"/>
              <a:t> мен </a:t>
            </a:r>
            <a:r>
              <a:rPr lang="ru-RU" sz="3400" b="1" dirty="0" err="1" smtClean="0"/>
              <a:t>маңыздылығы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атап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өтіледі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және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зерттеу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нәтижесі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қалайша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қолданылатыны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жазылады</a:t>
            </a:r>
            <a:r>
              <a:rPr lang="ru-RU" sz="3400" b="1" dirty="0" smtClean="0"/>
              <a:t>, </a:t>
            </a:r>
            <a:r>
              <a:rPr lang="ru-RU" sz="3400" b="1" dirty="0" err="1" smtClean="0"/>
              <a:t>анкетаны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толтыру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ережесі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көрсетіледі</a:t>
            </a:r>
            <a:r>
              <a:rPr lang="ru-RU" sz="3400" b="1" dirty="0" smtClean="0"/>
              <a:t>, </a:t>
            </a:r>
            <a:r>
              <a:rPr lang="ru-RU" sz="3400" b="1" dirty="0" err="1" smtClean="0"/>
              <a:t>Қайтарылған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жауаптардың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құпия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түрінде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болатынына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кепілдік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беріледі</a:t>
            </a:r>
            <a:r>
              <a:rPr lang="ru-RU" sz="3400" b="1" dirty="0" smtClean="0"/>
              <a:t>. </a:t>
            </a:r>
            <a:r>
              <a:rPr lang="ru-RU" sz="3400" b="1" dirty="0" err="1" smtClean="0"/>
              <a:t>Анкетаның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негізгі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бөлімінде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қажетті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ақпарат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алуға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бағытталған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сұрақтар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орналасады.Алғашқы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сұрақтар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барынша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түсінікті</a:t>
            </a:r>
            <a:r>
              <a:rPr lang="ru-RU" sz="3400" b="1" dirty="0" smtClean="0"/>
              <a:t>, </a:t>
            </a:r>
            <a:r>
              <a:rPr lang="ru-RU" sz="3400" b="1" dirty="0" err="1" smtClean="0"/>
              <a:t>қызықты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болуы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керек</a:t>
            </a:r>
            <a:r>
              <a:rPr lang="ru-RU" sz="3400" b="1" dirty="0" smtClean="0"/>
              <a:t>. </a:t>
            </a:r>
            <a:r>
              <a:rPr lang="ru-RU" sz="3400" b="1" dirty="0" err="1" smtClean="0"/>
              <a:t>Осыдан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кейін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сұрақтар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олардың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пікірін</a:t>
            </a:r>
            <a:r>
              <a:rPr lang="ru-RU" sz="3400" b="1" dirty="0" smtClean="0"/>
              <a:t> , </a:t>
            </a:r>
            <a:r>
              <a:rPr lang="ru-RU" sz="3400" b="1" dirty="0" err="1" smtClean="0"/>
              <a:t>оқиғалар</a:t>
            </a:r>
            <a:r>
              <a:rPr lang="ru-RU" sz="3400" b="1" dirty="0" smtClean="0"/>
              <a:t> мен </a:t>
            </a:r>
            <a:r>
              <a:rPr lang="ru-RU" sz="3400" b="1" dirty="0" err="1" smtClean="0"/>
              <a:t>қазіргі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жағдайға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беретін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бағаларын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білуге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бағытталуы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әрі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күрделі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болуы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шарт</a:t>
            </a:r>
            <a:r>
              <a:rPr lang="ru-RU" sz="3400" b="1" dirty="0" smtClean="0"/>
              <a:t>. Ал </a:t>
            </a:r>
            <a:r>
              <a:rPr lang="ru-RU" sz="3400" b="1" dirty="0" err="1" smtClean="0"/>
              <a:t>төлқұжаттық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бөлімде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респоденттердің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демографиялық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мәліметтері</a:t>
            </a:r>
            <a:r>
              <a:rPr lang="ru-RU" sz="3400" b="1" dirty="0" smtClean="0"/>
              <a:t> (</a:t>
            </a:r>
            <a:r>
              <a:rPr lang="ru-RU" sz="3400" b="1" dirty="0" err="1" smtClean="0"/>
              <a:t>жасы</a:t>
            </a:r>
            <a:r>
              <a:rPr lang="ru-RU" sz="3400" b="1" dirty="0" smtClean="0"/>
              <a:t>, </a:t>
            </a:r>
            <a:r>
              <a:rPr lang="ru-RU" sz="3400" b="1" dirty="0" err="1" smtClean="0"/>
              <a:t>жынысы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т.б</a:t>
            </a:r>
            <a:r>
              <a:rPr lang="ru-RU" sz="3400" b="1" dirty="0" smtClean="0"/>
              <a:t>) </a:t>
            </a:r>
            <a:r>
              <a:rPr lang="ru-RU" sz="3400" b="1" dirty="0" err="1" smtClean="0"/>
              <a:t>жөніндегі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сұрақтар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қойылады.Анкетаны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құрастыруда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сұрақтардың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тұжырымдылығына</a:t>
            </a:r>
            <a:r>
              <a:rPr lang="ru-RU" sz="3400" b="1" dirty="0" smtClean="0"/>
              <a:t> баса </a:t>
            </a:r>
            <a:r>
              <a:rPr lang="ru-RU" sz="3400" b="1" dirty="0" err="1" smtClean="0"/>
              <a:t>назар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аударылады</a:t>
            </a:r>
            <a:r>
              <a:rPr lang="ru-RU" sz="3400" b="1" dirty="0" smtClean="0"/>
              <a:t>.. </a:t>
            </a:r>
            <a:r>
              <a:rPr lang="ru-RU" sz="3400" b="1" dirty="0" err="1" smtClean="0"/>
              <a:t>Анкетаны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дайындау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үшін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зерттеуші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сауалнаманың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мақсаты</a:t>
            </a:r>
            <a:r>
              <a:rPr lang="ru-RU" sz="3400" b="1" dirty="0" smtClean="0"/>
              <a:t> мен </a:t>
            </a:r>
            <a:r>
              <a:rPr lang="ru-RU" sz="3400" b="1" dirty="0" err="1" smtClean="0"/>
              <a:t>міндеттерін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анықтап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біліп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алады</a:t>
            </a:r>
            <a:r>
              <a:rPr lang="ru-RU" sz="3400" b="1" dirty="0" smtClean="0"/>
              <a:t>, </a:t>
            </a:r>
            <a:r>
              <a:rPr lang="ru-RU" sz="3400" b="1" dirty="0" err="1" smtClean="0"/>
              <a:t>Содан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соң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логикалық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жүйеде</a:t>
            </a:r>
            <a:endParaRPr lang="ru-RU" sz="3400" b="1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628372"/>
            <a:ext cx="1944216" cy="1884525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607978"/>
            <a:ext cx="3312368" cy="189983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040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80978" cy="67413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5987008" cy="6048672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Сауалнама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сұрақтары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жабық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түрде</a:t>
            </a:r>
            <a:r>
              <a:rPr lang="ru-RU" b="1" dirty="0" smtClean="0">
                <a:solidFill>
                  <a:srgbClr val="002060"/>
                </a:solidFill>
              </a:rPr>
              <a:t> болу </a:t>
            </a:r>
            <a:r>
              <a:rPr lang="ru-RU" b="1" dirty="0" err="1" smtClean="0">
                <a:solidFill>
                  <a:srgbClr val="002060"/>
                </a:solidFill>
              </a:rPr>
              <a:t>мүмкін</a:t>
            </a:r>
            <a:r>
              <a:rPr lang="ru-RU" b="1" dirty="0" smtClean="0">
                <a:solidFill>
                  <a:srgbClr val="002060"/>
                </a:solidFill>
              </a:rPr>
              <a:t>(</a:t>
            </a:r>
            <a:r>
              <a:rPr lang="ru-RU" b="1" dirty="0" err="1" smtClean="0">
                <a:solidFill>
                  <a:srgbClr val="002060"/>
                </a:solidFill>
              </a:rPr>
              <a:t>жауап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нұсқалары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берілген</a:t>
            </a:r>
            <a:r>
              <a:rPr lang="ru-RU" b="1" dirty="0" smtClean="0">
                <a:solidFill>
                  <a:srgbClr val="002060"/>
                </a:solidFill>
              </a:rPr>
              <a:t>),  </a:t>
            </a:r>
            <a:r>
              <a:rPr lang="ru-RU" b="1" dirty="0" err="1" smtClean="0">
                <a:solidFill>
                  <a:srgbClr val="002060"/>
                </a:solidFill>
              </a:rPr>
              <a:t>ашық</a:t>
            </a:r>
            <a:r>
              <a:rPr lang="ru-RU" b="1" dirty="0" smtClean="0">
                <a:solidFill>
                  <a:srgbClr val="002060"/>
                </a:solidFill>
              </a:rPr>
              <a:t>  (респондент </a:t>
            </a:r>
            <a:r>
              <a:rPr lang="ru-RU" b="1" dirty="0" err="1" smtClean="0">
                <a:solidFill>
                  <a:srgbClr val="002060"/>
                </a:solidFill>
              </a:rPr>
              <a:t>өзінің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нұсқасын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береді</a:t>
            </a:r>
            <a:r>
              <a:rPr lang="ru-RU" b="1" dirty="0" smtClean="0">
                <a:solidFill>
                  <a:srgbClr val="002060"/>
                </a:solidFill>
              </a:rPr>
              <a:t>), </a:t>
            </a:r>
            <a:r>
              <a:rPr lang="ru-RU" b="1" dirty="0" err="1" smtClean="0">
                <a:solidFill>
                  <a:srgbClr val="002060"/>
                </a:solidFill>
              </a:rPr>
              <a:t>жартылай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жабық</a:t>
            </a:r>
            <a:r>
              <a:rPr lang="ru-RU" b="1" dirty="0" smtClean="0">
                <a:solidFill>
                  <a:srgbClr val="002060"/>
                </a:solidFill>
              </a:rPr>
              <a:t>(</a:t>
            </a:r>
            <a:r>
              <a:rPr lang="ru-RU" b="1" dirty="0" err="1" smtClean="0">
                <a:solidFill>
                  <a:srgbClr val="002060"/>
                </a:solidFill>
              </a:rPr>
              <a:t>басындаѓы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екеуін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комбинациялау</a:t>
            </a:r>
            <a:r>
              <a:rPr lang="ru-RU" b="1" dirty="0" smtClean="0">
                <a:solidFill>
                  <a:srgbClr val="002060"/>
                </a:solidFill>
              </a:rPr>
              <a:t>). </a:t>
            </a:r>
            <a:r>
              <a:rPr lang="ru-RU" b="1" dirty="0" err="1" smtClean="0">
                <a:solidFill>
                  <a:srgbClr val="002060"/>
                </a:solidFill>
              </a:rPr>
              <a:t>Зерттеу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аймағын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жєне</a:t>
            </a:r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</a:rPr>
              <a:t>бақылау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функцияларын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анықтауда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сынау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алаңында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ашық</a:t>
            </a:r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</a:rPr>
              <a:t>сұрақтар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жақсы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болады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Еркін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формада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жауап</a:t>
            </a:r>
            <a:r>
              <a:rPr lang="ru-RU" b="1" dirty="0" smtClean="0">
                <a:solidFill>
                  <a:srgbClr val="002060"/>
                </a:solidFill>
              </a:rPr>
              <a:t> беру </a:t>
            </a:r>
            <a:r>
              <a:rPr lang="ru-RU" b="1" dirty="0" err="1" smtClean="0">
                <a:solidFill>
                  <a:srgbClr val="002060"/>
                </a:solidFill>
              </a:rPr>
              <a:t>доминантқа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өзінің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пікірін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бағалауын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көңіл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күйін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білдіруге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көмектеседі</a:t>
            </a:r>
            <a:r>
              <a:rPr lang="ru-RU" b="1" dirty="0" smtClean="0">
                <a:solidFill>
                  <a:srgbClr val="002060"/>
                </a:solidFill>
              </a:rPr>
              <a:t>: </a:t>
            </a:r>
            <a:r>
              <a:rPr lang="ru-RU" b="1" dirty="0" err="1" smtClean="0">
                <a:solidFill>
                  <a:srgbClr val="002060"/>
                </a:solidFill>
              </a:rPr>
              <a:t>адамдар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ә</a:t>
            </a:r>
            <a:r>
              <a:rPr lang="ru-RU" b="1" dirty="0" err="1" smtClean="0">
                <a:solidFill>
                  <a:srgbClr val="002060"/>
                </a:solidFill>
              </a:rPr>
              <a:t>детте</a:t>
            </a:r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</a:rPr>
              <a:t>бірінші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кезекте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өздерінің</a:t>
            </a:r>
            <a:r>
              <a:rPr lang="ru-RU" b="1" dirty="0" smtClean="0">
                <a:solidFill>
                  <a:srgbClr val="002060"/>
                </a:solidFill>
              </a:rPr>
              <a:t> не </a:t>
            </a:r>
            <a:r>
              <a:rPr lang="ru-RU" b="1" dirty="0" err="1" smtClean="0">
                <a:solidFill>
                  <a:srgbClr val="002060"/>
                </a:solidFill>
              </a:rPr>
              <a:t>толқытатынын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айтады.Ашыќ</a:t>
            </a:r>
            <a:r>
              <a:rPr lang="ru-RU" b="1" dirty="0" err="1">
                <a:solidFill>
                  <a:srgbClr val="002060"/>
                </a:solidFill>
              </a:rPr>
              <a:t>қ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сұрақтардың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ең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басты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кемшілігі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айтылған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пікірлер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белгісіз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зерттеулердің</a:t>
            </a:r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</a:rPr>
              <a:t>салыстырмалылығымен</a:t>
            </a:r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</a:rPr>
              <a:t>байланысты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Басқа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кемшілігі</a:t>
            </a:r>
            <a:r>
              <a:rPr lang="ru-RU" b="1" dirty="0" smtClean="0">
                <a:solidFill>
                  <a:srgbClr val="002060"/>
                </a:solidFill>
              </a:rPr>
              <a:t> – </a:t>
            </a:r>
            <a:r>
              <a:rPr lang="ru-RU" b="1" dirty="0" err="1" smtClean="0">
                <a:solidFill>
                  <a:srgbClr val="002060"/>
                </a:solidFill>
              </a:rPr>
              <a:t>берілген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мәліметтерді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өңдеудің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қ</a:t>
            </a:r>
            <a:r>
              <a:rPr lang="ru-RU" b="1" dirty="0" err="1" smtClean="0">
                <a:solidFill>
                  <a:srgbClr val="002060"/>
                </a:solidFill>
              </a:rPr>
              <a:t>иындығы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Жабық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сұраќтар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жауапты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өте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қ</a:t>
            </a:r>
            <a:r>
              <a:rPr lang="ru-RU" b="1" dirty="0" err="1" smtClean="0">
                <a:solidFill>
                  <a:srgbClr val="002060"/>
                </a:solidFill>
              </a:rPr>
              <a:t>атал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түрде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интерпретациялауѓа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мүмкіндік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береді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Жабық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сұрақтарға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деген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талаптар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1.Мүмкін  </a:t>
            </a:r>
            <a:r>
              <a:rPr lang="ru-RU" b="1" dirty="0" err="1" smtClean="0">
                <a:solidFill>
                  <a:srgbClr val="C00000"/>
                </a:solidFill>
              </a:rPr>
              <a:t>болатын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жауаптардың</a:t>
            </a:r>
            <a:r>
              <a:rPr lang="ru-RU" b="1" dirty="0" smtClean="0">
                <a:solidFill>
                  <a:srgbClr val="C00000"/>
                </a:solidFill>
              </a:rPr>
              <a:t>  </a:t>
            </a:r>
            <a:r>
              <a:rPr lang="ru-RU" b="1" dirty="0" err="1" smtClean="0">
                <a:solidFill>
                  <a:srgbClr val="C00000"/>
                </a:solidFill>
              </a:rPr>
              <a:t>нұсқаларын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максималды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түрде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қ</a:t>
            </a:r>
            <a:r>
              <a:rPr lang="ru-RU" b="1" dirty="0" err="1" smtClean="0">
                <a:solidFill>
                  <a:srgbClr val="C00000"/>
                </a:solidFill>
              </a:rPr>
              <a:t>арастыру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2.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Ү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ш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ереже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:</a:t>
            </a:r>
          </a:p>
          <a:p>
            <a:r>
              <a:rPr lang="ru-RU" b="1" dirty="0" err="1" smtClean="0"/>
              <a:t>Сұраққа</a:t>
            </a:r>
            <a:r>
              <a:rPr lang="ru-RU" b="1" dirty="0" smtClean="0"/>
              <a:t> </a:t>
            </a:r>
            <a:r>
              <a:rPr lang="ru-RU" b="1" dirty="0" err="1" smtClean="0"/>
              <a:t>жауап</a:t>
            </a:r>
            <a:r>
              <a:rPr lang="ru-RU" b="1" dirty="0" smtClean="0"/>
              <a:t> </a:t>
            </a:r>
            <a:r>
              <a:rPr lang="ru-RU" b="1" dirty="0" err="1" smtClean="0"/>
              <a:t>беруші</a:t>
            </a:r>
            <a:r>
              <a:rPr lang="ru-RU" b="1" dirty="0" smtClean="0"/>
              <a:t> </a:t>
            </a:r>
            <a:r>
              <a:rPr lang="ru-RU" b="1" dirty="0" err="1" smtClean="0"/>
              <a:t>көп</a:t>
            </a:r>
            <a:r>
              <a:rPr lang="ru-RU" b="1" dirty="0" smtClean="0"/>
              <a:t> </a:t>
            </a:r>
            <a:r>
              <a:rPr lang="ru-RU" b="1" dirty="0" err="1" smtClean="0"/>
              <a:t>жағдайда</a:t>
            </a:r>
            <a:r>
              <a:rPr lang="ru-RU" b="1" dirty="0" smtClean="0"/>
              <a:t>  </a:t>
            </a:r>
            <a:r>
              <a:rPr lang="ru-RU" b="1" dirty="0" err="1" smtClean="0"/>
              <a:t>бірінші</a:t>
            </a:r>
            <a:r>
              <a:rPr lang="ru-RU" b="1" dirty="0" smtClean="0"/>
              <a:t> </a:t>
            </a:r>
            <a:r>
              <a:rPr lang="ru-RU" b="1" dirty="0" err="1" smtClean="0"/>
              <a:t>кілттік</a:t>
            </a:r>
            <a:r>
              <a:rPr lang="ru-RU" b="1" dirty="0" smtClean="0"/>
              <a:t> </a:t>
            </a:r>
            <a:r>
              <a:rPr lang="ru-RU" b="1" dirty="0" err="1" smtClean="0"/>
              <a:t>сөз</a:t>
            </a:r>
            <a:r>
              <a:rPr lang="ru-RU" b="1" dirty="0" smtClean="0"/>
              <a:t> (подсказка) </a:t>
            </a:r>
            <a:r>
              <a:rPr lang="ru-RU" b="1" dirty="0" err="1" smtClean="0"/>
              <a:t>таңдайды</a:t>
            </a:r>
            <a:r>
              <a:rPr lang="ru-RU" b="1" dirty="0" smtClean="0"/>
              <a:t>,  </a:t>
            </a:r>
            <a:r>
              <a:rPr lang="ru-RU" b="1" dirty="0" err="1" smtClean="0"/>
              <a:t>сирек</a:t>
            </a:r>
            <a:r>
              <a:rPr lang="ru-RU" b="1" dirty="0" smtClean="0"/>
              <a:t> </a:t>
            </a:r>
            <a:r>
              <a:rPr lang="ru-RU" b="1" dirty="0" err="1" smtClean="0"/>
              <a:t>жағдайда</a:t>
            </a:r>
            <a:r>
              <a:rPr lang="ru-RU" b="1" dirty="0" smtClean="0"/>
              <a:t>- </a:t>
            </a:r>
            <a:r>
              <a:rPr lang="ru-RU" b="1" dirty="0" err="1" smtClean="0"/>
              <a:t>қалған</a:t>
            </a:r>
            <a:r>
              <a:rPr lang="ru-RU" b="1" dirty="0" smtClean="0"/>
              <a:t> </a:t>
            </a:r>
            <a:r>
              <a:rPr lang="ru-RU" b="1" dirty="0" err="1" smtClean="0"/>
              <a:t>жауаптар</a:t>
            </a:r>
            <a:r>
              <a:rPr lang="ru-RU" b="1" dirty="0" smtClean="0"/>
              <a:t>, </a:t>
            </a:r>
            <a:r>
              <a:rPr lang="ru-RU" b="1" dirty="0" err="1" smtClean="0"/>
              <a:t>сондықтан</a:t>
            </a:r>
            <a:r>
              <a:rPr lang="ru-RU" b="1" dirty="0" smtClean="0"/>
              <a:t> </a:t>
            </a:r>
            <a:r>
              <a:rPr lang="ru-RU" b="1" dirty="0" err="1" smtClean="0"/>
              <a:t>бірінші</a:t>
            </a:r>
            <a:r>
              <a:rPr lang="ru-RU" b="1" dirty="0" smtClean="0"/>
              <a:t> </a:t>
            </a:r>
            <a:r>
              <a:rPr lang="ru-RU" b="1" dirty="0" err="1" smtClean="0"/>
              <a:t>болып</a:t>
            </a:r>
            <a:r>
              <a:rPr lang="ru-RU" b="1" dirty="0" smtClean="0"/>
              <a:t> </a:t>
            </a:r>
            <a:r>
              <a:rPr lang="ru-RU" b="1" dirty="0" err="1" smtClean="0"/>
              <a:t>ең</a:t>
            </a:r>
            <a:r>
              <a:rPr lang="ru-RU" b="1" dirty="0" smtClean="0"/>
              <a:t> </a:t>
            </a:r>
            <a:r>
              <a:rPr lang="ru-RU" b="1" dirty="0" err="1" smtClean="0"/>
              <a:t>мүмкін</a:t>
            </a:r>
            <a:r>
              <a:rPr lang="ru-RU" b="1" dirty="0" smtClean="0"/>
              <a:t> </a:t>
            </a:r>
            <a:r>
              <a:rPr lang="ru-RU" b="1" dirty="0" err="1" smtClean="0"/>
              <a:t>болатын</a:t>
            </a:r>
            <a:r>
              <a:rPr lang="ru-RU" b="1" dirty="0" smtClean="0"/>
              <a:t> </a:t>
            </a:r>
            <a:r>
              <a:rPr lang="ru-RU" b="1" dirty="0" err="1" smtClean="0"/>
              <a:t>нұсқалардың</a:t>
            </a:r>
            <a:r>
              <a:rPr lang="ru-RU" b="1" dirty="0" smtClean="0"/>
              <a:t> </a:t>
            </a:r>
            <a:r>
              <a:rPr lang="ru-RU" b="1" dirty="0" err="1" smtClean="0"/>
              <a:t>төмен</a:t>
            </a:r>
            <a:r>
              <a:rPr lang="ru-RU" b="1" dirty="0" smtClean="0"/>
              <a:t> </a:t>
            </a:r>
            <a:r>
              <a:rPr lang="ru-RU" b="1" dirty="0" err="1" smtClean="0"/>
              <a:t>дәрежеде</a:t>
            </a:r>
            <a:r>
              <a:rPr lang="ru-RU" b="1" dirty="0" smtClean="0"/>
              <a:t> </a:t>
            </a:r>
            <a:r>
              <a:rPr lang="ru-RU" b="1" dirty="0" err="1" smtClean="0"/>
              <a:t>болуы</a:t>
            </a:r>
            <a:r>
              <a:rPr lang="ru-RU" b="1" dirty="0" smtClean="0"/>
              <a:t>. </a:t>
            </a:r>
          </a:p>
          <a:p>
            <a:r>
              <a:rPr lang="ru-RU" b="1" dirty="0" err="1" smtClean="0"/>
              <a:t>Кілттік</a:t>
            </a:r>
            <a:r>
              <a:rPr lang="ru-RU" b="1" dirty="0" smtClean="0"/>
              <a:t> </a:t>
            </a:r>
            <a:r>
              <a:rPr lang="ru-RU" b="1" dirty="0" err="1" smtClean="0"/>
              <a:t>сөз</a:t>
            </a:r>
            <a:r>
              <a:rPr lang="ru-RU" b="1" dirty="0" smtClean="0"/>
              <a:t> (подсказка) </a:t>
            </a:r>
            <a:r>
              <a:rPr lang="ru-RU" b="1" dirty="0" err="1" smtClean="0"/>
              <a:t>неғұрлым</a:t>
            </a:r>
            <a:r>
              <a:rPr lang="ru-RU" b="1" dirty="0" smtClean="0"/>
              <a:t> </a:t>
            </a:r>
            <a:r>
              <a:rPr lang="ru-RU" b="1" dirty="0" err="1" smtClean="0"/>
              <a:t>ұзақ</a:t>
            </a:r>
            <a:r>
              <a:rPr lang="ru-RU" b="1" dirty="0" smtClean="0"/>
              <a:t>  </a:t>
            </a:r>
            <a:r>
              <a:rPr lang="ru-RU" b="1" dirty="0" err="1" smtClean="0"/>
              <a:t>болған</a:t>
            </a:r>
            <a:r>
              <a:rPr lang="ru-RU" b="1" dirty="0" smtClean="0"/>
              <a:t> </a:t>
            </a:r>
            <a:r>
              <a:rPr lang="ru-RU" b="1" dirty="0" err="1" smtClean="0"/>
              <a:t>сайын</a:t>
            </a:r>
            <a:r>
              <a:rPr lang="ru-RU" b="1" dirty="0" smtClean="0"/>
              <a:t>, </a:t>
            </a:r>
            <a:r>
              <a:rPr lang="ru-RU" b="1" dirty="0" err="1" smtClean="0"/>
              <a:t>таңдау</a:t>
            </a:r>
            <a:r>
              <a:rPr lang="ru-RU" b="1" dirty="0" smtClean="0"/>
              <a:t> </a:t>
            </a:r>
            <a:r>
              <a:rPr lang="ru-RU" b="1" dirty="0" err="1" smtClean="0"/>
              <a:t>мүмкіндігі</a:t>
            </a:r>
            <a:r>
              <a:rPr lang="ru-RU" b="1" dirty="0" smtClean="0"/>
              <a:t> </a:t>
            </a:r>
            <a:r>
              <a:rPr lang="ru-RU" b="1" dirty="0" err="1" smtClean="0"/>
              <a:t>кемиді</a:t>
            </a:r>
            <a:r>
              <a:rPr lang="ru-RU" b="1" dirty="0" smtClean="0"/>
              <a:t>, </a:t>
            </a:r>
            <a:r>
              <a:rPr lang="ru-RU" b="1" dirty="0" err="1" smtClean="0"/>
              <a:t>сондықтан</a:t>
            </a:r>
            <a:r>
              <a:rPr lang="ru-RU" b="1" dirty="0" smtClean="0"/>
              <a:t> </a:t>
            </a:r>
            <a:r>
              <a:rPr lang="ru-RU" b="1" dirty="0" err="1" smtClean="0"/>
              <a:t>кілттік</a:t>
            </a:r>
            <a:r>
              <a:rPr lang="ru-RU" b="1" dirty="0" smtClean="0"/>
              <a:t> </a:t>
            </a:r>
            <a:r>
              <a:rPr lang="ru-RU" b="1" dirty="0" err="1" smtClean="0"/>
              <a:t>сөз</a:t>
            </a:r>
            <a:r>
              <a:rPr lang="ru-RU" b="1" dirty="0" smtClean="0"/>
              <a:t> (подсказка) </a:t>
            </a:r>
            <a:r>
              <a:rPr lang="ru-RU" b="1" dirty="0" err="1" smtClean="0"/>
              <a:t>тең</a:t>
            </a:r>
            <a:r>
              <a:rPr lang="ru-RU" b="1" dirty="0" smtClean="0"/>
              <a:t>  </a:t>
            </a:r>
            <a:r>
              <a:rPr lang="ru-RU" b="1" dirty="0" err="1" smtClean="0"/>
              <a:t>дєрежеде</a:t>
            </a:r>
            <a:r>
              <a:rPr lang="ru-RU" b="1" dirty="0" smtClean="0"/>
              <a:t> </a:t>
            </a:r>
            <a:r>
              <a:rPr lang="ru-RU" b="1" dirty="0" err="1" smtClean="0"/>
              <a:t>болуы</a:t>
            </a:r>
            <a:r>
              <a:rPr lang="ru-RU" b="1" dirty="0" smtClean="0"/>
              <a:t> </a:t>
            </a:r>
            <a:r>
              <a:rPr lang="ru-RU" b="1" dirty="0" err="1" smtClean="0"/>
              <a:t>керек</a:t>
            </a:r>
            <a:r>
              <a:rPr lang="ru-RU" b="1" dirty="0" smtClean="0"/>
              <a:t>.</a:t>
            </a:r>
          </a:p>
          <a:p>
            <a:r>
              <a:rPr lang="ru-RU" b="1" dirty="0" err="1" smtClean="0"/>
              <a:t>Неғұрлым</a:t>
            </a:r>
            <a:r>
              <a:rPr lang="ru-RU" b="1" dirty="0" smtClean="0"/>
              <a:t> </a:t>
            </a:r>
            <a:r>
              <a:rPr lang="ru-RU" b="1" dirty="0" err="1" smtClean="0"/>
              <a:t>ортақтық</a:t>
            </a:r>
            <a:r>
              <a:rPr lang="ru-RU" b="1" dirty="0" smtClean="0"/>
              <a:t>  </a:t>
            </a:r>
            <a:r>
              <a:rPr lang="ru-RU" b="1" dirty="0" err="1" smtClean="0"/>
              <a:t>болған</a:t>
            </a:r>
            <a:r>
              <a:rPr lang="ru-RU" b="1" dirty="0" smtClean="0"/>
              <a:t> </a:t>
            </a:r>
            <a:r>
              <a:rPr lang="ru-RU" b="1" dirty="0" err="1" smtClean="0"/>
              <a:t>сайын,абстрактілі</a:t>
            </a:r>
            <a:r>
              <a:rPr lang="ru-RU" b="1" dirty="0" smtClean="0"/>
              <a:t> </a:t>
            </a:r>
            <a:r>
              <a:rPr lang="ru-RU" b="1" dirty="0" err="1" smtClean="0"/>
              <a:t>мінезде</a:t>
            </a:r>
            <a:r>
              <a:rPr lang="ru-RU" b="1" dirty="0" smtClean="0"/>
              <a:t> </a:t>
            </a:r>
            <a:r>
              <a:rPr lang="ru-RU" b="1" dirty="0" err="1" smtClean="0"/>
              <a:t>кілттік</a:t>
            </a:r>
            <a:r>
              <a:rPr lang="ru-RU" b="1" dirty="0" smtClean="0"/>
              <a:t>  </a:t>
            </a:r>
            <a:r>
              <a:rPr lang="ru-RU" b="1" dirty="0" err="1" smtClean="0"/>
              <a:t>сөз</a:t>
            </a:r>
            <a:r>
              <a:rPr lang="ru-RU" b="1" dirty="0" smtClean="0"/>
              <a:t> </a:t>
            </a:r>
            <a:r>
              <a:rPr lang="ru-RU" b="1" dirty="0" err="1" smtClean="0"/>
              <a:t>болады</a:t>
            </a:r>
            <a:r>
              <a:rPr lang="ru-RU" b="1" dirty="0" smtClean="0"/>
              <a:t>, </a:t>
            </a:r>
            <a:r>
              <a:rPr lang="ru-RU" b="1" dirty="0" err="1" smtClean="0"/>
              <a:t>соғұрлым</a:t>
            </a:r>
            <a:r>
              <a:rPr lang="ru-RU" b="1" dirty="0" smtClean="0"/>
              <a:t> </a:t>
            </a:r>
            <a:r>
              <a:rPr lang="ru-RU" b="1" dirty="0" err="1" smtClean="0"/>
              <a:t>оның</a:t>
            </a:r>
            <a:r>
              <a:rPr lang="ru-RU" b="1" dirty="0" smtClean="0"/>
              <a:t> </a:t>
            </a:r>
            <a:r>
              <a:rPr lang="ru-RU" b="1" dirty="0" err="1" smtClean="0"/>
              <a:t>таңдау</a:t>
            </a:r>
            <a:r>
              <a:rPr lang="ru-RU" b="1" dirty="0" smtClean="0"/>
              <a:t> </a:t>
            </a:r>
            <a:r>
              <a:rPr lang="ru-RU" b="1" dirty="0" err="1" smtClean="0"/>
              <a:t>мүмкіндігі</a:t>
            </a:r>
            <a:r>
              <a:rPr lang="ru-RU" b="1" dirty="0" smtClean="0"/>
              <a:t> аз </a:t>
            </a:r>
            <a:r>
              <a:rPr lang="ru-RU" b="1" dirty="0" err="1" smtClean="0"/>
              <a:t>болады</a:t>
            </a:r>
            <a:r>
              <a:rPr lang="ru-RU" b="1" dirty="0" smtClean="0"/>
              <a:t>. </a:t>
            </a:r>
            <a:r>
              <a:rPr lang="ru-RU" b="1" dirty="0" err="1" smtClean="0"/>
              <a:t>Сондықтанда</a:t>
            </a:r>
            <a:r>
              <a:rPr lang="ru-RU" b="1" dirty="0" smtClean="0"/>
              <a:t> </a:t>
            </a:r>
            <a:r>
              <a:rPr lang="ru-RU" b="1" dirty="0" err="1" smtClean="0"/>
              <a:t>барлыќ</a:t>
            </a:r>
            <a:r>
              <a:rPr lang="ru-RU" b="1" dirty="0" smtClean="0"/>
              <a:t> </a:t>
            </a:r>
            <a:r>
              <a:rPr lang="ru-RU" b="1" dirty="0" err="1" smtClean="0"/>
              <a:t>нұсќа</a:t>
            </a:r>
            <a:r>
              <a:rPr lang="ru-RU" b="1" dirty="0" smtClean="0"/>
              <a:t> </a:t>
            </a:r>
            <a:r>
              <a:rPr lang="ru-RU" b="1" dirty="0" err="1" smtClean="0"/>
              <a:t>жауаптарын</a:t>
            </a:r>
            <a:r>
              <a:rPr lang="ru-RU" b="1" dirty="0" smtClean="0"/>
              <a:t>  </a:t>
            </a:r>
            <a:r>
              <a:rPr lang="ru-RU" b="1" dirty="0" err="1" smtClean="0"/>
              <a:t>нақтылықтың</a:t>
            </a:r>
            <a:r>
              <a:rPr lang="ru-RU" b="1" dirty="0" smtClean="0"/>
              <a:t>  </a:t>
            </a:r>
            <a:r>
              <a:rPr lang="ru-RU" b="1" dirty="0" err="1" smtClean="0"/>
              <a:t>бір</a:t>
            </a:r>
            <a:r>
              <a:rPr lang="ru-RU" b="1" dirty="0" smtClean="0"/>
              <a:t>  </a:t>
            </a:r>
            <a:r>
              <a:rPr lang="ru-RU" b="1" dirty="0" err="1" smtClean="0"/>
              <a:t>деңгейінде</a:t>
            </a:r>
            <a:r>
              <a:rPr lang="ru-RU" b="1" dirty="0" smtClean="0"/>
              <a:t>  </a:t>
            </a:r>
            <a:r>
              <a:rPr lang="ru-RU" b="1" dirty="0" err="1" smtClean="0"/>
              <a:t>ұстау</a:t>
            </a:r>
            <a:r>
              <a:rPr lang="ru-RU" b="1" dirty="0" smtClean="0"/>
              <a:t> </a:t>
            </a:r>
            <a:r>
              <a:rPr lang="ru-RU" b="1" dirty="0" err="1" smtClean="0"/>
              <a:t>керек</a:t>
            </a:r>
            <a:r>
              <a:rPr lang="ru-RU" b="1" dirty="0" smtClean="0"/>
              <a:t>.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3. </a:t>
            </a:r>
            <a:r>
              <a:rPr lang="ru-RU" b="1" dirty="0" err="1" smtClean="0">
                <a:solidFill>
                  <a:srgbClr val="00B0F0"/>
                </a:solidFill>
              </a:rPr>
              <a:t>Бірнеше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идеядарды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бір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фразада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комбинациялауға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болмайды</a:t>
            </a:r>
            <a:r>
              <a:rPr lang="ru-RU" b="1" dirty="0" smtClean="0">
                <a:solidFill>
                  <a:srgbClr val="00B0F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4.Барлық  </a:t>
            </a:r>
            <a:r>
              <a:rPr lang="ru-RU" b="1" dirty="0" err="1" smtClean="0">
                <a:solidFill>
                  <a:srgbClr val="7030A0"/>
                </a:solidFill>
              </a:rPr>
              <a:t>мүмкін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сұрақтардың</a:t>
            </a:r>
            <a:r>
              <a:rPr lang="ru-RU" b="1" dirty="0" smtClean="0">
                <a:solidFill>
                  <a:srgbClr val="7030A0"/>
                </a:solidFill>
              </a:rPr>
              <a:t>  </a:t>
            </a:r>
            <a:r>
              <a:rPr lang="ru-RU" b="1" dirty="0" err="1" smtClean="0">
                <a:solidFill>
                  <a:srgbClr val="7030A0"/>
                </a:solidFill>
              </a:rPr>
              <a:t>жауаптары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бір</a:t>
            </a:r>
            <a:r>
              <a:rPr lang="ru-RU" b="1" dirty="0" smtClean="0">
                <a:solidFill>
                  <a:srgbClr val="7030A0"/>
                </a:solidFill>
              </a:rPr>
              <a:t>  </a:t>
            </a:r>
            <a:r>
              <a:rPr lang="ru-RU" b="1" dirty="0" err="1" smtClean="0">
                <a:solidFill>
                  <a:srgbClr val="7030A0"/>
                </a:solidFill>
              </a:rPr>
              <a:t>парақта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басылуы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керек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5.Бірден </a:t>
            </a:r>
            <a:r>
              <a:rPr lang="ru-RU" b="1" dirty="0" err="1" smtClean="0">
                <a:solidFill>
                  <a:srgbClr val="00B050"/>
                </a:solidFill>
              </a:rPr>
              <a:t>барлық</a:t>
            </a:r>
            <a:r>
              <a:rPr lang="ru-RU" b="1" dirty="0" smtClean="0">
                <a:solidFill>
                  <a:srgbClr val="00B050"/>
                </a:solidFill>
              </a:rPr>
              <a:t>  </a:t>
            </a:r>
            <a:r>
              <a:rPr lang="ru-RU" b="1" dirty="0" err="1" smtClean="0">
                <a:solidFill>
                  <a:srgbClr val="00B050"/>
                </a:solidFill>
              </a:rPr>
              <a:t>жауаптардың</a:t>
            </a:r>
            <a:r>
              <a:rPr lang="ru-RU" b="1" dirty="0" smtClean="0">
                <a:solidFill>
                  <a:srgbClr val="00B050"/>
                </a:solidFill>
              </a:rPr>
              <a:t>  </a:t>
            </a:r>
            <a:r>
              <a:rPr lang="ru-RU" b="1" dirty="0" err="1" smtClean="0">
                <a:solidFill>
                  <a:srgbClr val="00B050"/>
                </a:solidFill>
              </a:rPr>
              <a:t>дұрыс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нұсқасын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жєне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керісіше</a:t>
            </a:r>
            <a:r>
              <a:rPr lang="ru-RU" b="1" dirty="0" smtClean="0">
                <a:solidFill>
                  <a:srgbClr val="00B050"/>
                </a:solidFill>
              </a:rPr>
              <a:t>   </a:t>
            </a:r>
            <a:r>
              <a:rPr lang="ru-RU" b="1" dirty="0" err="1" smtClean="0">
                <a:solidFill>
                  <a:srgbClr val="00B050"/>
                </a:solidFill>
              </a:rPr>
              <a:t>бұрыс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нұсқасын</a:t>
            </a:r>
            <a:r>
              <a:rPr lang="ru-RU" b="1" dirty="0" smtClean="0">
                <a:solidFill>
                  <a:srgbClr val="00B050"/>
                </a:solidFill>
              </a:rPr>
              <a:t>  </a:t>
            </a:r>
            <a:r>
              <a:rPr lang="ru-RU" b="1" dirty="0" err="1" smtClean="0">
                <a:solidFill>
                  <a:srgbClr val="00B050"/>
                </a:solidFill>
              </a:rPr>
              <a:t>басуға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болмайды</a:t>
            </a:r>
            <a:r>
              <a:rPr lang="ru-RU" b="1" dirty="0" smtClean="0">
                <a:solidFill>
                  <a:srgbClr val="00B050"/>
                </a:solidFill>
              </a:rPr>
              <a:t>. </a:t>
            </a:r>
            <a:r>
              <a:rPr lang="ru-RU" b="1" dirty="0" err="1" smtClean="0">
                <a:solidFill>
                  <a:srgbClr val="00B050"/>
                </a:solidFill>
              </a:rPr>
              <a:t>Кілттік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сөздер</a:t>
            </a:r>
            <a:r>
              <a:rPr lang="ru-RU" b="1" dirty="0" smtClean="0">
                <a:solidFill>
                  <a:srgbClr val="00B050"/>
                </a:solidFill>
              </a:rPr>
              <a:t> (подсказка) </a:t>
            </a:r>
            <a:r>
              <a:rPr lang="ru-RU" b="1" dirty="0" err="1" smtClean="0">
                <a:solidFill>
                  <a:srgbClr val="00B050"/>
                </a:solidFill>
              </a:rPr>
              <a:t>аралас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болуы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ќажет</a:t>
            </a:r>
            <a:r>
              <a:rPr lang="ru-RU" b="1" dirty="0" smtClean="0">
                <a:solidFill>
                  <a:srgbClr val="00B05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6.Егер </a:t>
            </a:r>
            <a:r>
              <a:rPr lang="ru-RU" b="1" dirty="0" err="1" smtClean="0">
                <a:solidFill>
                  <a:srgbClr val="FF0000"/>
                </a:solidFill>
              </a:rPr>
              <a:t>кілттік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сөздер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тізімі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көп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болса</a:t>
            </a:r>
            <a:r>
              <a:rPr lang="ru-RU" b="1" dirty="0" smtClean="0">
                <a:solidFill>
                  <a:srgbClr val="FF0000"/>
                </a:solidFill>
              </a:rPr>
              <a:t> ,оны </a:t>
            </a:r>
            <a:r>
              <a:rPr lang="ru-RU" b="1" dirty="0" err="1" smtClean="0">
                <a:solidFill>
                  <a:srgbClr val="FF0000"/>
                </a:solidFill>
              </a:rPr>
              <a:t>бірнеше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блоктарға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бөліп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және</a:t>
            </a:r>
            <a:r>
              <a:rPr lang="ru-RU" b="1" dirty="0" smtClean="0">
                <a:solidFill>
                  <a:srgbClr val="FF0000"/>
                </a:solidFill>
              </a:rPr>
              <a:t> осы </a:t>
            </a:r>
            <a:r>
              <a:rPr lang="ru-RU" b="1" dirty="0" err="1" smtClean="0">
                <a:solidFill>
                  <a:srgbClr val="FF0000"/>
                </a:solidFill>
              </a:rPr>
              <a:t>блоктарды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әртүрлі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респонденттерге</a:t>
            </a:r>
            <a:r>
              <a:rPr lang="ru-RU" b="1" dirty="0" smtClean="0">
                <a:solidFill>
                  <a:srgbClr val="FF0000"/>
                </a:solidFill>
              </a:rPr>
              <a:t> , </a:t>
            </a:r>
            <a:r>
              <a:rPr lang="ru-RU" b="1" dirty="0" err="1" smtClean="0">
                <a:solidFill>
                  <a:srgbClr val="FF0000"/>
                </a:solidFill>
              </a:rPr>
              <a:t>әртүрлі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салдарларға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байланысты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бөлу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керек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7. </a:t>
            </a:r>
            <a:r>
              <a:rPr lang="ru-RU" b="1" dirty="0" err="1" smtClean="0">
                <a:solidFill>
                  <a:schemeClr val="tx2"/>
                </a:solidFill>
              </a:rPr>
              <a:t>Мүмкіндігінше</a:t>
            </a:r>
            <a:r>
              <a:rPr lang="ru-RU" b="1" dirty="0" smtClean="0">
                <a:solidFill>
                  <a:schemeClr val="tx2"/>
                </a:solidFill>
              </a:rPr>
              <a:t>  </a:t>
            </a:r>
            <a:r>
              <a:rPr lang="ru-RU" b="1" dirty="0" err="1" smtClean="0">
                <a:solidFill>
                  <a:schemeClr val="tx2"/>
                </a:solidFill>
              </a:rPr>
              <a:t>кілттік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сөздерге</a:t>
            </a:r>
            <a:r>
              <a:rPr lang="ru-RU" b="1" dirty="0" smtClean="0">
                <a:solidFill>
                  <a:schemeClr val="tx2"/>
                </a:solidFill>
              </a:rPr>
              <a:t>  </a:t>
            </a:r>
            <a:r>
              <a:rPr lang="ru-RU" b="1" dirty="0" err="1" smtClean="0">
                <a:solidFill>
                  <a:schemeClr val="tx2"/>
                </a:solidFill>
              </a:rPr>
              <a:t>нұсқа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ұсынған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дұрыс,болжанып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отырған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мүмкіндіктен</a:t>
            </a:r>
            <a:r>
              <a:rPr lang="ru-RU" b="1" dirty="0" smtClean="0">
                <a:solidFill>
                  <a:schemeClr val="tx2"/>
                </a:solidFill>
              </a:rPr>
              <a:t> бас </a:t>
            </a:r>
            <a:r>
              <a:rPr lang="ru-RU" b="1" dirty="0" err="1" smtClean="0">
                <a:solidFill>
                  <a:schemeClr val="tx2"/>
                </a:solidFill>
              </a:rPr>
              <a:t>тарту.Респондентке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таңдау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еркіндігі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беріледі</a:t>
            </a:r>
            <a:r>
              <a:rPr lang="ru-RU" b="1" dirty="0" smtClean="0">
                <a:solidFill>
                  <a:schemeClr val="tx2"/>
                </a:solidFill>
              </a:rPr>
              <a:t>,  </a:t>
            </a:r>
            <a:r>
              <a:rPr lang="ru-RU" b="1" dirty="0" err="1" smtClean="0">
                <a:solidFill>
                  <a:schemeClr val="tx2"/>
                </a:solidFill>
              </a:rPr>
              <a:t>және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бұл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анкетаға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бейжай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қарамауға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мүмкіндік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береді</a:t>
            </a:r>
            <a:r>
              <a:rPr lang="ru-RU" b="1" dirty="0" smtClean="0">
                <a:solidFill>
                  <a:schemeClr val="tx2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92696"/>
            <a:ext cx="2736304" cy="1820886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071" y="2924944"/>
            <a:ext cx="2542546" cy="1458838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431" y="4725144"/>
            <a:ext cx="2409825" cy="1895475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265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364" y="27321"/>
            <a:ext cx="6228184" cy="68291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27" y="28808"/>
            <a:ext cx="2578003" cy="682919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800" b="1" dirty="0" err="1" smtClean="0">
                <a:solidFill>
                  <a:srgbClr val="FF0000"/>
                </a:solidFill>
              </a:rPr>
              <a:t>Сауалнаманың</a:t>
            </a:r>
            <a:r>
              <a:rPr lang="ru-RU" sz="3800" b="1" dirty="0" smtClean="0">
                <a:solidFill>
                  <a:srgbClr val="FF0000"/>
                </a:solidFill>
              </a:rPr>
              <a:t>  </a:t>
            </a:r>
            <a:r>
              <a:rPr lang="ru-RU" sz="3800" b="1" dirty="0" err="1" smtClean="0">
                <a:solidFill>
                  <a:srgbClr val="FF0000"/>
                </a:solidFill>
              </a:rPr>
              <a:t>сенімділігінің</a:t>
            </a:r>
            <a:r>
              <a:rPr lang="ru-RU" sz="3800" b="1" dirty="0" smtClean="0">
                <a:solidFill>
                  <a:srgbClr val="FF0000"/>
                </a:solidFill>
              </a:rPr>
              <a:t> </a:t>
            </a:r>
            <a:r>
              <a:rPr lang="ru-RU" sz="3800" b="1" dirty="0" err="1" smtClean="0">
                <a:solidFill>
                  <a:srgbClr val="FF0000"/>
                </a:solidFill>
              </a:rPr>
              <a:t>тәсілдері</a:t>
            </a:r>
            <a:r>
              <a:rPr lang="ru-RU" sz="3800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/>
              <a:t>1.	</a:t>
            </a:r>
            <a:r>
              <a:rPr lang="ru-RU" b="1" dirty="0" err="1" smtClean="0"/>
              <a:t>Сауалнама</a:t>
            </a:r>
            <a:r>
              <a:rPr lang="ru-RU" b="1" dirty="0" smtClean="0"/>
              <a:t> </a:t>
            </a:r>
            <a:r>
              <a:rPr lang="ru-RU" b="1" dirty="0" err="1" smtClean="0"/>
              <a:t>лексикасы</a:t>
            </a:r>
            <a:r>
              <a:rPr lang="ru-RU" b="1" dirty="0" smtClean="0"/>
              <a:t>. А) </a:t>
            </a:r>
            <a:r>
              <a:rPr lang="ru-RU" b="1" dirty="0" err="1" smtClean="0"/>
              <a:t>Сұрақтар</a:t>
            </a:r>
            <a:r>
              <a:rPr lang="ru-RU" b="1" dirty="0" smtClean="0"/>
              <a:t> </a:t>
            </a:r>
            <a:r>
              <a:rPr lang="ru-RU" b="1" dirty="0" err="1" smtClean="0"/>
              <a:t>параметрлерінің</a:t>
            </a:r>
            <a:r>
              <a:rPr lang="ru-RU" b="1" dirty="0" smtClean="0"/>
              <a:t> </a:t>
            </a:r>
            <a:r>
              <a:rPr lang="ru-RU" b="1" dirty="0" err="1" smtClean="0"/>
              <a:t>құрылымы</a:t>
            </a:r>
            <a:r>
              <a:rPr lang="ru-RU" b="1" dirty="0" smtClean="0"/>
              <a:t> (грамматика  мен </a:t>
            </a:r>
            <a:r>
              <a:rPr lang="ru-RU" b="1" dirty="0" err="1" smtClean="0"/>
              <a:t>лексиканың</a:t>
            </a:r>
            <a:r>
              <a:rPr lang="ru-RU" b="1" dirty="0" smtClean="0"/>
              <a:t> </a:t>
            </a:r>
            <a:r>
              <a:rPr lang="ru-RU" b="1" dirty="0" err="1" smtClean="0"/>
              <a:t>қиындығы</a:t>
            </a:r>
            <a:r>
              <a:rPr lang="ru-RU" b="1" dirty="0" smtClean="0"/>
              <a:t>) ; б) </a:t>
            </a:r>
            <a:r>
              <a:rPr lang="ru-RU" b="1" dirty="0" err="1" smtClean="0"/>
              <a:t>Сұрақтың</a:t>
            </a:r>
            <a:r>
              <a:rPr lang="ru-RU" b="1" dirty="0" smtClean="0"/>
              <a:t> </a:t>
            </a:r>
            <a:r>
              <a:rPr lang="ru-RU" b="1" dirty="0" err="1" smtClean="0"/>
              <a:t>мәнінің</a:t>
            </a:r>
            <a:r>
              <a:rPr lang="ru-RU" b="1" dirty="0" smtClean="0"/>
              <a:t> </a:t>
            </a:r>
            <a:r>
              <a:rPr lang="ru-RU" b="1" dirty="0" err="1" smtClean="0"/>
              <a:t>анықтығының</a:t>
            </a:r>
            <a:r>
              <a:rPr lang="ru-RU" b="1" dirty="0" smtClean="0"/>
              <a:t> </a:t>
            </a:r>
            <a:r>
              <a:rPr lang="ru-RU" b="1" dirty="0" err="1" smtClean="0"/>
              <a:t>деңгейі</a:t>
            </a:r>
            <a:r>
              <a:rPr lang="ru-RU" b="1" dirty="0" smtClean="0"/>
              <a:t> ( </a:t>
            </a:r>
            <a:r>
              <a:rPr lang="ru-RU" b="1" dirty="0" err="1" smtClean="0"/>
              <a:t>екі</a:t>
            </a:r>
            <a:r>
              <a:rPr lang="ru-RU" b="1" dirty="0" smtClean="0"/>
              <a:t>  </a:t>
            </a:r>
            <a:r>
              <a:rPr lang="ru-RU" b="1" dirty="0" err="1" smtClean="0"/>
              <a:t>бірдей</a:t>
            </a:r>
            <a:r>
              <a:rPr lang="ru-RU" b="1" dirty="0" smtClean="0"/>
              <a:t>  </a:t>
            </a:r>
            <a:r>
              <a:rPr lang="ru-RU" b="1" dirty="0" err="1" smtClean="0"/>
              <a:t>терістеудің</a:t>
            </a:r>
            <a:r>
              <a:rPr lang="ru-RU" b="1" dirty="0" smtClean="0"/>
              <a:t> </a:t>
            </a:r>
            <a:r>
              <a:rPr lang="ru-RU" b="1" dirty="0" err="1" smtClean="0"/>
              <a:t>тұжырымын</a:t>
            </a:r>
            <a:r>
              <a:rPr lang="ru-RU" b="1" dirty="0" smtClean="0"/>
              <a:t>  </a:t>
            </a:r>
            <a:r>
              <a:rPr lang="ru-RU" b="1" dirty="0" err="1" smtClean="0"/>
              <a:t>болдырмау</a:t>
            </a:r>
            <a:r>
              <a:rPr lang="ru-RU" b="1" dirty="0" smtClean="0"/>
              <a:t>); в) </a:t>
            </a:r>
            <a:r>
              <a:rPr lang="ru-RU" b="1" dirty="0" err="1"/>
              <a:t>Ж</a:t>
            </a:r>
            <a:r>
              <a:rPr lang="ru-RU" b="1" dirty="0" err="1" smtClean="0"/>
              <a:t>ауап</a:t>
            </a:r>
            <a:r>
              <a:rPr lang="ru-RU" b="1" dirty="0" smtClean="0"/>
              <a:t> </a:t>
            </a:r>
            <a:r>
              <a:rPr lang="ru-RU" b="1" dirty="0" err="1" smtClean="0"/>
              <a:t>тұжырымын</a:t>
            </a:r>
            <a:r>
              <a:rPr lang="ru-RU" b="1" dirty="0" smtClean="0"/>
              <a:t> </a:t>
            </a:r>
            <a:r>
              <a:rPr lang="ru-RU" b="1" dirty="0" err="1" smtClean="0"/>
              <a:t>бағалау</a:t>
            </a:r>
            <a:r>
              <a:rPr lang="ru-RU" b="1" dirty="0" smtClean="0"/>
              <a:t> </a:t>
            </a:r>
            <a:r>
              <a:rPr lang="ru-RU" b="1" dirty="0" err="1" smtClean="0"/>
              <a:t>қиындығы</a:t>
            </a:r>
            <a:r>
              <a:rPr lang="ru-RU" b="1" dirty="0" smtClean="0"/>
              <a:t> (</a:t>
            </a:r>
            <a:r>
              <a:rPr lang="ru-RU" b="1" dirty="0" err="1" smtClean="0"/>
              <a:t>құзыреттілік</a:t>
            </a:r>
            <a:r>
              <a:rPr lang="ru-RU" b="1" dirty="0" smtClean="0"/>
              <a:t> </a:t>
            </a:r>
            <a:r>
              <a:rPr lang="ru-RU" b="1" dirty="0" err="1" smtClean="0"/>
              <a:t>деңгейі</a:t>
            </a:r>
            <a:r>
              <a:rPr lang="ru-RU" b="1" dirty="0" smtClean="0"/>
              <a:t>, </a:t>
            </a:r>
            <a:r>
              <a:rPr lang="ru-RU" b="1" dirty="0" err="1" smtClean="0"/>
              <a:t>жағдайларды</a:t>
            </a:r>
            <a:r>
              <a:rPr lang="ru-RU" b="1" dirty="0" smtClean="0"/>
              <a:t> </a:t>
            </a:r>
            <a:r>
              <a:rPr lang="ru-RU" b="1" dirty="0" err="1" smtClean="0"/>
              <a:t>еске</a:t>
            </a:r>
            <a:r>
              <a:rPr lang="ru-RU" b="1" dirty="0" smtClean="0"/>
              <a:t> </a:t>
            </a:r>
            <a:r>
              <a:rPr lang="ru-RU" b="1" dirty="0" err="1" smtClean="0"/>
              <a:t>алу</a:t>
            </a:r>
            <a:r>
              <a:rPr lang="ru-RU" b="1" dirty="0" smtClean="0"/>
              <a:t>, </a:t>
            </a:r>
            <a:r>
              <a:rPr lang="ru-RU" b="1" dirty="0" err="1" smtClean="0"/>
              <a:t>ойдағы</a:t>
            </a:r>
            <a:r>
              <a:rPr lang="ru-RU" b="1" dirty="0" smtClean="0"/>
              <a:t> </a:t>
            </a:r>
            <a:r>
              <a:rPr lang="ru-RU" b="1" dirty="0" err="1" smtClean="0"/>
              <a:t>ситуацияны</a:t>
            </a:r>
            <a:r>
              <a:rPr lang="ru-RU" b="1" dirty="0" smtClean="0"/>
              <a:t> </a:t>
            </a:r>
            <a:r>
              <a:rPr lang="ru-RU" b="1" dirty="0" err="1" smtClean="0"/>
              <a:t>елестету</a:t>
            </a:r>
            <a:r>
              <a:rPr lang="ru-RU" b="1" dirty="0" smtClean="0"/>
              <a:t>, </a:t>
            </a:r>
            <a:r>
              <a:rPr lang="ru-RU" b="1" dirty="0" err="1" smtClean="0"/>
              <a:t>есептеу</a:t>
            </a:r>
            <a:r>
              <a:rPr lang="ru-RU" b="1" dirty="0" smtClean="0"/>
              <a:t>, </a:t>
            </a:r>
            <a:r>
              <a:rPr lang="ru-RU" b="1" dirty="0" err="1" smtClean="0"/>
              <a:t>мысалы</a:t>
            </a:r>
            <a:r>
              <a:rPr lang="ru-RU" b="1" dirty="0" smtClean="0"/>
              <a:t>, </a:t>
            </a:r>
            <a:r>
              <a:rPr lang="ru-RU" b="1" dirty="0" err="1" smtClean="0"/>
              <a:t>орташа</a:t>
            </a:r>
            <a:r>
              <a:rPr lang="ru-RU" b="1" dirty="0" smtClean="0"/>
              <a:t> </a:t>
            </a:r>
            <a:r>
              <a:rPr lang="ru-RU" b="1" dirty="0" err="1" smtClean="0"/>
              <a:t>кіріс,жеке</a:t>
            </a:r>
            <a:r>
              <a:rPr lang="ru-RU" b="1" dirty="0" smtClean="0"/>
              <a:t>  </a:t>
            </a:r>
            <a:r>
              <a:rPr lang="ru-RU" b="1" dirty="0" err="1" smtClean="0"/>
              <a:t>жағдаяттардың</a:t>
            </a:r>
            <a:r>
              <a:rPr lang="ru-RU" b="1" dirty="0" smtClean="0"/>
              <a:t> </a:t>
            </a:r>
            <a:r>
              <a:rPr lang="ru-RU" b="1" dirty="0" err="1" smtClean="0"/>
              <a:t>мөлшерін</a:t>
            </a:r>
            <a:r>
              <a:rPr lang="ru-RU" b="1" dirty="0" smtClean="0"/>
              <a:t> </a:t>
            </a:r>
            <a:r>
              <a:rPr lang="ru-RU" b="1" dirty="0" err="1" smtClean="0"/>
              <a:t>салыстыру</a:t>
            </a:r>
            <a:r>
              <a:rPr lang="ru-RU" b="1" dirty="0" smtClean="0"/>
              <a:t>, </a:t>
            </a:r>
            <a:r>
              <a:rPr lang="ru-RU" b="1" dirty="0" err="1" smtClean="0"/>
              <a:t>бақылаулар</a:t>
            </a:r>
            <a:r>
              <a:rPr lang="ru-RU" b="1" dirty="0" smtClean="0"/>
              <a:t> </a:t>
            </a:r>
            <a:r>
              <a:rPr lang="ru-RU" b="1" dirty="0" err="1" smtClean="0"/>
              <a:t>және</a:t>
            </a:r>
            <a:r>
              <a:rPr lang="ru-RU" b="1" dirty="0" smtClean="0"/>
              <a:t> </a:t>
            </a:r>
            <a:r>
              <a:rPr lang="ru-RU" b="1" dirty="0" err="1" smtClean="0"/>
              <a:t>т.б</a:t>
            </a:r>
            <a:r>
              <a:rPr lang="ru-RU" b="1" dirty="0" smtClean="0"/>
              <a:t>)</a:t>
            </a:r>
          </a:p>
          <a:p>
            <a:r>
              <a:rPr lang="ru-RU" b="1" dirty="0" smtClean="0"/>
              <a:t>2 . </a:t>
            </a:r>
            <a:r>
              <a:rPr lang="ru-RU" b="1" dirty="0" err="1" smtClean="0"/>
              <a:t>Сұхбаттасушының</a:t>
            </a:r>
            <a:r>
              <a:rPr lang="ru-RU" b="1" dirty="0" smtClean="0"/>
              <a:t> статусы. </a:t>
            </a:r>
            <a:r>
              <a:rPr lang="ru-RU" b="1" dirty="0" err="1" smtClean="0"/>
              <a:t>Сауалнаманың</a:t>
            </a:r>
            <a:r>
              <a:rPr lang="ru-RU" b="1" dirty="0" smtClean="0"/>
              <a:t> </a:t>
            </a:r>
            <a:r>
              <a:rPr lang="ru-RU" b="1" dirty="0" err="1" smtClean="0"/>
              <a:t>кез</a:t>
            </a:r>
            <a:r>
              <a:rPr lang="ru-RU" b="1" dirty="0" smtClean="0"/>
              <a:t> </a:t>
            </a:r>
            <a:r>
              <a:rPr lang="ru-RU" b="1" dirty="0" err="1" smtClean="0"/>
              <a:t>келген</a:t>
            </a:r>
            <a:r>
              <a:rPr lang="ru-RU" b="1" dirty="0" smtClean="0"/>
              <a:t> </a:t>
            </a:r>
            <a:r>
              <a:rPr lang="ru-RU" b="1" dirty="0" err="1" smtClean="0"/>
              <a:t>тақырыбында</a:t>
            </a:r>
            <a:r>
              <a:rPr lang="ru-RU" b="1" dirty="0" smtClean="0"/>
              <a:t> </a:t>
            </a:r>
            <a:r>
              <a:rPr lang="ru-RU" b="1" dirty="0" err="1" smtClean="0"/>
              <a:t>әркез</a:t>
            </a:r>
            <a:r>
              <a:rPr lang="ru-RU" b="1" dirty="0" smtClean="0"/>
              <a:t> </a:t>
            </a:r>
            <a:r>
              <a:rPr lang="ru-RU" b="1" dirty="0" err="1" smtClean="0"/>
              <a:t>сұхбаттасушы</a:t>
            </a:r>
            <a:r>
              <a:rPr lang="ru-RU" b="1" dirty="0" smtClean="0"/>
              <a:t> </a:t>
            </a:r>
            <a:r>
              <a:rPr lang="ru-RU" b="1" dirty="0" err="1" smtClean="0"/>
              <a:t>туралы</a:t>
            </a:r>
            <a:r>
              <a:rPr lang="ru-RU" b="1" dirty="0" smtClean="0"/>
              <a:t> </a:t>
            </a:r>
            <a:r>
              <a:rPr lang="ru-RU" b="1" dirty="0" err="1" smtClean="0"/>
              <a:t>мәліметтер</a:t>
            </a:r>
            <a:r>
              <a:rPr lang="ru-RU" b="1" dirty="0" smtClean="0"/>
              <a:t> </a:t>
            </a:r>
            <a:r>
              <a:rPr lang="ru-RU" b="1" dirty="0" err="1" smtClean="0"/>
              <a:t>талап</a:t>
            </a:r>
            <a:r>
              <a:rPr lang="ru-RU" b="1" dirty="0" smtClean="0"/>
              <a:t> </a:t>
            </a:r>
            <a:r>
              <a:rPr lang="ru-RU" b="1" dirty="0" err="1" smtClean="0"/>
              <a:t>етіледі</a:t>
            </a:r>
            <a:r>
              <a:rPr lang="ru-RU" b="1" dirty="0" smtClean="0"/>
              <a:t>: </a:t>
            </a:r>
            <a:r>
              <a:rPr lang="ru-RU" b="1" dirty="0" err="1" smtClean="0"/>
              <a:t>жынысы</a:t>
            </a:r>
            <a:r>
              <a:rPr lang="ru-RU" b="1" dirty="0" smtClean="0"/>
              <a:t>, </a:t>
            </a:r>
            <a:r>
              <a:rPr lang="ru-RU" b="1" dirty="0" err="1" smtClean="0"/>
              <a:t>жасы</a:t>
            </a:r>
            <a:r>
              <a:rPr lang="ru-RU" b="1" dirty="0" smtClean="0"/>
              <a:t>, </a:t>
            </a:r>
            <a:r>
              <a:rPr lang="ru-RU" b="1" dirty="0" err="1" smtClean="0"/>
              <a:t>тәжірибесі</a:t>
            </a:r>
            <a:r>
              <a:rPr lang="ru-RU" b="1" dirty="0" smtClean="0"/>
              <a:t>, </a:t>
            </a:r>
            <a:r>
              <a:rPr lang="ru-RU" b="1" dirty="0" err="1" smtClean="0"/>
              <a:t>отбасы</a:t>
            </a:r>
            <a:r>
              <a:rPr lang="ru-RU" b="1" dirty="0" smtClean="0"/>
              <a:t> </a:t>
            </a:r>
            <a:r>
              <a:rPr lang="ru-RU" b="1" dirty="0" err="1" smtClean="0"/>
              <a:t>жағдайы</a:t>
            </a:r>
            <a:r>
              <a:rPr lang="ru-RU" b="1" dirty="0" smtClean="0"/>
              <a:t>, </a:t>
            </a:r>
            <a:r>
              <a:rPr lang="ru-RU" b="1" dirty="0" err="1" smtClean="0"/>
              <a:t>білімі</a:t>
            </a:r>
            <a:r>
              <a:rPr lang="ru-RU" b="1" dirty="0" smtClean="0"/>
              <a:t> </a:t>
            </a:r>
            <a:r>
              <a:rPr lang="ru-RU" b="1" dirty="0" err="1" smtClean="0"/>
              <a:t>және</a:t>
            </a:r>
            <a:r>
              <a:rPr lang="ru-RU" b="1" dirty="0" smtClean="0"/>
              <a:t> </a:t>
            </a:r>
            <a:r>
              <a:rPr lang="ru-RU" b="1" dirty="0" err="1" smtClean="0"/>
              <a:t>табысы</a:t>
            </a:r>
            <a:r>
              <a:rPr lang="ru-RU" b="1" dirty="0" smtClean="0"/>
              <a:t>. </a:t>
            </a:r>
            <a:r>
              <a:rPr lang="ru-RU" b="1" dirty="0" err="1" smtClean="0"/>
              <a:t>Бұл</a:t>
            </a:r>
            <a:r>
              <a:rPr lang="ru-RU" b="1" dirty="0" smtClean="0"/>
              <a:t> </a:t>
            </a:r>
            <a:r>
              <a:rPr lang="ru-RU" b="1" dirty="0" err="1" smtClean="0"/>
              <a:t>мәліметтер</a:t>
            </a:r>
            <a:r>
              <a:rPr lang="ru-RU" b="1" dirty="0" smtClean="0"/>
              <a:t> </a:t>
            </a:r>
            <a:r>
              <a:rPr lang="ru-RU" b="1" dirty="0" err="1" smtClean="0"/>
              <a:t>жабық</a:t>
            </a:r>
            <a:r>
              <a:rPr lang="ru-RU" b="1" dirty="0" smtClean="0"/>
              <a:t> анкета </a:t>
            </a:r>
            <a:r>
              <a:rPr lang="ru-RU" b="1" dirty="0" err="1" smtClean="0"/>
              <a:t>жүргізуде</a:t>
            </a:r>
            <a:r>
              <a:rPr lang="ru-RU" b="1" dirty="0" smtClean="0"/>
              <a:t> </a:t>
            </a:r>
            <a:r>
              <a:rPr lang="ru-RU" b="1" dirty="0" err="1" smtClean="0"/>
              <a:t>өте</a:t>
            </a:r>
            <a:r>
              <a:rPr lang="ru-RU" b="1" dirty="0" smtClean="0"/>
              <a:t> </a:t>
            </a:r>
            <a:r>
              <a:rPr lang="ru-RU" b="1" dirty="0" err="1" smtClean="0"/>
              <a:t>тиімді</a:t>
            </a:r>
            <a:r>
              <a:rPr lang="ru-RU" b="1" dirty="0" smtClean="0"/>
              <a:t>. </a:t>
            </a:r>
            <a:r>
              <a:rPr lang="ru-RU" b="1" dirty="0" err="1" smtClean="0"/>
              <a:t>Жас</a:t>
            </a:r>
            <a:r>
              <a:rPr lang="ru-RU" b="1" dirty="0" smtClean="0"/>
              <a:t> </a:t>
            </a:r>
            <a:r>
              <a:rPr lang="ru-RU" b="1" dirty="0" err="1" smtClean="0"/>
              <a:t>мөлшері</a:t>
            </a:r>
            <a:r>
              <a:rPr lang="ru-RU" b="1" dirty="0" smtClean="0"/>
              <a:t> </a:t>
            </a:r>
            <a:r>
              <a:rPr lang="ru-RU" b="1" dirty="0" err="1" smtClean="0"/>
              <a:t>бойынша</a:t>
            </a:r>
            <a:r>
              <a:rPr lang="ru-RU" b="1" dirty="0" smtClean="0"/>
              <a:t> </a:t>
            </a:r>
            <a:r>
              <a:rPr lang="ru-RU" b="1" dirty="0" err="1" smtClean="0"/>
              <a:t>мәліметтер</a:t>
            </a:r>
            <a:r>
              <a:rPr lang="ru-RU" b="1" dirty="0" smtClean="0"/>
              <a:t> </a:t>
            </a:r>
            <a:r>
              <a:rPr lang="ru-RU" b="1" dirty="0" err="1" smtClean="0"/>
              <a:t>зерттеу</a:t>
            </a:r>
            <a:r>
              <a:rPr lang="ru-RU" b="1" dirty="0" smtClean="0"/>
              <a:t> </a:t>
            </a:r>
            <a:r>
              <a:rPr lang="ru-RU" b="1" dirty="0" err="1" smtClean="0"/>
              <a:t>мақсатына</a:t>
            </a:r>
            <a:r>
              <a:rPr lang="ru-RU" b="1" dirty="0" smtClean="0"/>
              <a:t> </a:t>
            </a:r>
            <a:r>
              <a:rPr lang="ru-RU" b="1" dirty="0" err="1" smtClean="0"/>
              <a:t>негізделу</a:t>
            </a:r>
            <a:r>
              <a:rPr lang="ru-RU" b="1" dirty="0" smtClean="0"/>
              <a:t> </a:t>
            </a:r>
            <a:r>
              <a:rPr lang="ru-RU" b="1" dirty="0" err="1" smtClean="0"/>
              <a:t>керек</a:t>
            </a:r>
            <a:r>
              <a:rPr lang="ru-RU" b="1" dirty="0" smtClean="0"/>
              <a:t>. </a:t>
            </a:r>
            <a:r>
              <a:rPr lang="ru-RU" b="1" dirty="0" err="1" smtClean="0"/>
              <a:t>Жабық</a:t>
            </a:r>
            <a:r>
              <a:rPr lang="ru-RU" b="1" dirty="0" smtClean="0"/>
              <a:t> </a:t>
            </a:r>
            <a:r>
              <a:rPr lang="ru-RU" b="1" dirty="0" err="1" smtClean="0"/>
              <a:t>сұрақтар</a:t>
            </a:r>
            <a:r>
              <a:rPr lang="ru-RU" b="1" dirty="0" smtClean="0"/>
              <a:t> </a:t>
            </a:r>
            <a:r>
              <a:rPr lang="ru-RU" b="1" dirty="0" err="1" smtClean="0"/>
              <a:t>екі</a:t>
            </a:r>
            <a:r>
              <a:rPr lang="ru-RU" b="1" dirty="0" smtClean="0"/>
              <a:t> </a:t>
            </a:r>
            <a:r>
              <a:rPr lang="ru-RU" b="1" dirty="0" err="1" smtClean="0"/>
              <a:t>мағыналы</a:t>
            </a:r>
            <a:r>
              <a:rPr lang="ru-RU" b="1" dirty="0" smtClean="0"/>
              <a:t> </a:t>
            </a:r>
            <a:r>
              <a:rPr lang="ru-RU" b="1" dirty="0" err="1" smtClean="0"/>
              <a:t>түсінуге</a:t>
            </a:r>
            <a:r>
              <a:rPr lang="ru-RU" b="1" dirty="0" smtClean="0"/>
              <a:t> </a:t>
            </a:r>
            <a:r>
              <a:rPr lang="ru-RU" b="1" dirty="0" err="1" smtClean="0"/>
              <a:t>жол</a:t>
            </a:r>
            <a:r>
              <a:rPr lang="ru-RU" b="1" dirty="0" smtClean="0"/>
              <a:t> </a:t>
            </a:r>
            <a:r>
              <a:rPr lang="ru-RU" b="1" dirty="0" err="1" smtClean="0"/>
              <a:t>бермейтін</a:t>
            </a:r>
            <a:r>
              <a:rPr lang="ru-RU" b="1" dirty="0" smtClean="0"/>
              <a:t>  </a:t>
            </a:r>
            <a:r>
              <a:rPr lang="ru-RU" b="1" dirty="0" err="1" smtClean="0"/>
              <a:t>терминдерге</a:t>
            </a:r>
            <a:r>
              <a:rPr lang="ru-RU" b="1" dirty="0" smtClean="0"/>
              <a:t> </a:t>
            </a:r>
            <a:r>
              <a:rPr lang="ru-RU" b="1" dirty="0" err="1" smtClean="0"/>
              <a:t>тұжырымдалуы</a:t>
            </a:r>
            <a:r>
              <a:rPr lang="ru-RU" b="1" dirty="0" smtClean="0"/>
              <a:t> </a:t>
            </a:r>
            <a:r>
              <a:rPr lang="ru-RU" b="1" dirty="0" err="1" smtClean="0"/>
              <a:t>керек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3.Анкета </a:t>
            </a:r>
            <a:r>
              <a:rPr lang="ru-RU" b="1" dirty="0" err="1" smtClean="0"/>
              <a:t>сұрақтарының</a:t>
            </a:r>
            <a:r>
              <a:rPr lang="ru-RU" b="1" dirty="0" smtClean="0"/>
              <a:t> </a:t>
            </a:r>
            <a:r>
              <a:rPr lang="ru-RU" b="1" dirty="0" err="1" smtClean="0"/>
              <a:t>нақтылығы</a:t>
            </a:r>
            <a:r>
              <a:rPr lang="ru-RU" b="1" dirty="0" smtClean="0"/>
              <a:t> </a:t>
            </a:r>
            <a:r>
              <a:rPr lang="ru-RU" b="1" dirty="0" err="1" smtClean="0"/>
              <a:t>ақпарат</a:t>
            </a:r>
            <a:r>
              <a:rPr lang="ru-RU" b="1" dirty="0" smtClean="0"/>
              <a:t> </a:t>
            </a:r>
            <a:r>
              <a:rPr lang="ru-RU" b="1" dirty="0" err="1" smtClean="0"/>
              <a:t>сенімділігін</a:t>
            </a:r>
            <a:r>
              <a:rPr lang="ru-RU" b="1" dirty="0" smtClean="0"/>
              <a:t> </a:t>
            </a:r>
            <a:r>
              <a:rPr lang="ru-RU" b="1" dirty="0" err="1" smtClean="0"/>
              <a:t>жоғарылатады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41120" y="188640"/>
            <a:ext cx="652210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Сауалнама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субьективті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пікірдің</a:t>
            </a:r>
            <a:endPara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бейнесі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008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6"/>
            <a:ext cx="3131839" cy="68454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0"/>
            <a:ext cx="1944216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0"/>
            <a:ext cx="2376264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0"/>
            <a:ext cx="169168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332656"/>
            <a:ext cx="6347048" cy="6336704"/>
          </a:xfrm>
        </p:spPr>
        <p:txBody>
          <a:bodyPr>
            <a:normAutofit fontScale="55000" lnSpcReduction="20000"/>
          </a:bodyPr>
          <a:lstStyle/>
          <a:p>
            <a:r>
              <a:rPr lang="ru-RU" sz="3800" b="1" dirty="0" err="1" smtClean="0"/>
              <a:t>Сауалнамаға</a:t>
            </a:r>
            <a:r>
              <a:rPr lang="ru-RU" sz="3800" b="1" dirty="0" smtClean="0"/>
              <a:t> </a:t>
            </a:r>
            <a:r>
              <a:rPr lang="ru-RU" b="1" dirty="0" err="1" smtClean="0"/>
              <a:t>жауап</a:t>
            </a:r>
            <a:r>
              <a:rPr lang="ru-RU" b="1" dirty="0" smtClean="0"/>
              <a:t> беру </a:t>
            </a:r>
            <a:r>
              <a:rPr lang="ru-RU" b="1" dirty="0" err="1" smtClean="0"/>
              <a:t>уақыты</a:t>
            </a:r>
            <a:r>
              <a:rPr lang="ru-RU" b="1" dirty="0" smtClean="0"/>
              <a:t>: </a:t>
            </a:r>
            <a:r>
              <a:rPr lang="ru-RU" b="1" dirty="0" err="1" smtClean="0"/>
              <a:t>далада</a:t>
            </a:r>
            <a:r>
              <a:rPr lang="ru-RU" b="1" dirty="0" smtClean="0"/>
              <a:t> – 3 </a:t>
            </a:r>
            <a:r>
              <a:rPr lang="ru-RU" b="1" dirty="0" err="1" smtClean="0"/>
              <a:t>минуттан</a:t>
            </a:r>
            <a:r>
              <a:rPr lang="ru-RU" b="1" dirty="0" smtClean="0"/>
              <a:t> кем </a:t>
            </a:r>
            <a:r>
              <a:rPr lang="ru-RU" b="1" dirty="0" err="1" smtClean="0"/>
              <a:t>болмауы</a:t>
            </a:r>
            <a:r>
              <a:rPr lang="ru-RU" b="1" dirty="0" smtClean="0"/>
              <a:t>, </a:t>
            </a:r>
            <a:r>
              <a:rPr lang="ru-RU" b="1" dirty="0" err="1" smtClean="0"/>
              <a:t>үйде</a:t>
            </a:r>
            <a:r>
              <a:rPr lang="ru-RU" b="1" dirty="0" smtClean="0"/>
              <a:t> </a:t>
            </a:r>
            <a:r>
              <a:rPr lang="ru-RU" b="1" dirty="0" err="1" smtClean="0"/>
              <a:t>сыйақысыз</a:t>
            </a:r>
            <a:r>
              <a:rPr lang="ru-RU" b="1" dirty="0" smtClean="0"/>
              <a:t> – 5 </a:t>
            </a:r>
            <a:r>
              <a:rPr lang="ru-RU" b="1" dirty="0" err="1" smtClean="0"/>
              <a:t>минуттан</a:t>
            </a:r>
            <a:r>
              <a:rPr lang="ru-RU" b="1" dirty="0" smtClean="0"/>
              <a:t> </a:t>
            </a:r>
            <a:r>
              <a:rPr lang="ru-RU" b="1" dirty="0" err="1" smtClean="0"/>
              <a:t>көп</a:t>
            </a:r>
            <a:r>
              <a:rPr lang="ru-RU" b="1" dirty="0" smtClean="0"/>
              <a:t> </a:t>
            </a:r>
            <a:r>
              <a:rPr lang="ru-RU" b="1" dirty="0" err="1" smtClean="0"/>
              <a:t>емес</a:t>
            </a:r>
            <a:r>
              <a:rPr lang="ru-RU" b="1" dirty="0" smtClean="0"/>
              <a:t>, </a:t>
            </a:r>
            <a:r>
              <a:rPr lang="ru-RU" b="1" dirty="0" err="1" smtClean="0"/>
              <a:t>үйде</a:t>
            </a:r>
            <a:r>
              <a:rPr lang="ru-RU" b="1" dirty="0" smtClean="0"/>
              <a:t> </a:t>
            </a:r>
            <a:r>
              <a:rPr lang="ru-RU" b="1" dirty="0" err="1" smtClean="0"/>
              <a:t>сыйақымен</a:t>
            </a:r>
            <a:r>
              <a:rPr lang="ru-RU" b="1" dirty="0" smtClean="0"/>
              <a:t> – 15 </a:t>
            </a:r>
            <a:r>
              <a:rPr lang="ru-RU" b="1" dirty="0" err="1" smtClean="0"/>
              <a:t>минуттан</a:t>
            </a:r>
            <a:r>
              <a:rPr lang="ru-RU" b="1" dirty="0" smtClean="0"/>
              <a:t> </a:t>
            </a:r>
            <a:r>
              <a:rPr lang="ru-RU" b="1" dirty="0" err="1" smtClean="0"/>
              <a:t>көп</a:t>
            </a:r>
            <a:r>
              <a:rPr lang="ru-RU" b="1" dirty="0" smtClean="0"/>
              <a:t> </a:t>
            </a:r>
            <a:r>
              <a:rPr lang="ru-RU" b="1" dirty="0" err="1" smtClean="0"/>
              <a:t>емес</a:t>
            </a:r>
            <a:r>
              <a:rPr lang="ru-RU" b="1" dirty="0" smtClean="0"/>
              <a:t> </a:t>
            </a:r>
            <a:r>
              <a:rPr lang="ru-RU" b="1" dirty="0" err="1" smtClean="0"/>
              <a:t>болуы</a:t>
            </a:r>
            <a:r>
              <a:rPr lang="ru-RU" b="1" dirty="0" smtClean="0"/>
              <a:t> </a:t>
            </a:r>
            <a:r>
              <a:rPr lang="ru-RU" b="1" dirty="0" err="1" smtClean="0"/>
              <a:t>керек</a:t>
            </a:r>
            <a:r>
              <a:rPr lang="ru-RU" b="1" dirty="0" smtClean="0"/>
              <a:t>. </a:t>
            </a:r>
            <a:r>
              <a:rPr lang="ru-RU" b="1" dirty="0" err="1" smtClean="0"/>
              <a:t>Респонденттерге</a:t>
            </a:r>
            <a:r>
              <a:rPr lang="ru-RU" b="1" dirty="0" smtClean="0"/>
              <a:t> </a:t>
            </a:r>
            <a:r>
              <a:rPr lang="ru-RU" b="1" dirty="0" err="1" smtClean="0"/>
              <a:t>алдын</a:t>
            </a:r>
            <a:r>
              <a:rPr lang="ru-RU" b="1" dirty="0" smtClean="0"/>
              <a:t> ала хат </a:t>
            </a:r>
            <a:r>
              <a:rPr lang="ru-RU" b="1" dirty="0" err="1" smtClean="0"/>
              <a:t>дайындалып</a:t>
            </a:r>
            <a:r>
              <a:rPr lang="ru-RU" b="1" dirty="0" smtClean="0"/>
              <a:t>, </a:t>
            </a:r>
            <a:r>
              <a:rPr lang="ru-RU" b="1" dirty="0" err="1" smtClean="0"/>
              <a:t>онда</a:t>
            </a:r>
            <a:r>
              <a:rPr lang="ru-RU" b="1" dirty="0" smtClean="0"/>
              <a:t> </a:t>
            </a:r>
            <a:r>
              <a:rPr lang="ru-RU" b="1" dirty="0" err="1" smtClean="0"/>
              <a:t>пікір</a:t>
            </a:r>
            <a:r>
              <a:rPr lang="ru-RU" b="1" dirty="0" smtClean="0"/>
              <a:t> </a:t>
            </a:r>
            <a:r>
              <a:rPr lang="ru-RU" b="1" dirty="0" err="1" smtClean="0"/>
              <a:t>сұрау</a:t>
            </a:r>
            <a:r>
              <a:rPr lang="ru-RU" b="1" dirty="0" smtClean="0"/>
              <a:t> </a:t>
            </a:r>
            <a:r>
              <a:rPr lang="ru-RU" b="1" dirty="0" err="1" smtClean="0"/>
              <a:t>өткізу</a:t>
            </a:r>
            <a:r>
              <a:rPr lang="ru-RU" b="1" dirty="0" smtClean="0"/>
              <a:t> </a:t>
            </a:r>
            <a:r>
              <a:rPr lang="ru-RU" b="1" dirty="0" err="1" smtClean="0"/>
              <a:t>мақсаты</a:t>
            </a:r>
            <a:r>
              <a:rPr lang="ru-RU" b="1" dirty="0" smtClean="0"/>
              <a:t> </a:t>
            </a:r>
            <a:r>
              <a:rPr lang="ru-RU" b="1" dirty="0" err="1" smtClean="0"/>
              <a:t>және</a:t>
            </a:r>
            <a:r>
              <a:rPr lang="ru-RU" b="1" dirty="0" smtClean="0"/>
              <a:t> </a:t>
            </a:r>
            <a:r>
              <a:rPr lang="ru-RU" b="1" dirty="0" err="1" smtClean="0"/>
              <a:t>оларды</a:t>
            </a:r>
            <a:r>
              <a:rPr lang="ru-RU" b="1" dirty="0" smtClean="0"/>
              <a:t> </a:t>
            </a:r>
            <a:r>
              <a:rPr lang="ru-RU" b="1" dirty="0" err="1" smtClean="0"/>
              <a:t>таңдау</a:t>
            </a:r>
            <a:r>
              <a:rPr lang="ru-RU" b="1" dirty="0" smtClean="0"/>
              <a:t> </a:t>
            </a:r>
            <a:r>
              <a:rPr lang="ru-RU" b="1" dirty="0" err="1" smtClean="0"/>
              <a:t>себептері</a:t>
            </a:r>
            <a:r>
              <a:rPr lang="ru-RU" b="1" dirty="0" smtClean="0"/>
              <a:t> </a:t>
            </a:r>
            <a:r>
              <a:rPr lang="ru-RU" b="1" dirty="0" err="1" smtClean="0"/>
              <a:t>түсіндіріледі</a:t>
            </a:r>
            <a:r>
              <a:rPr lang="ru-RU" b="1" dirty="0" smtClean="0"/>
              <a:t>.</a:t>
            </a:r>
          </a:p>
          <a:p>
            <a:endParaRPr lang="ru-RU" b="1" dirty="0" smtClean="0"/>
          </a:p>
          <a:p>
            <a:r>
              <a:rPr lang="ru-RU" b="1" dirty="0" err="1" smtClean="0"/>
              <a:t>Пікір</a:t>
            </a:r>
            <a:r>
              <a:rPr lang="ru-RU" b="1" dirty="0" smtClean="0"/>
              <a:t> </a:t>
            </a:r>
            <a:r>
              <a:rPr lang="ru-RU" b="1" dirty="0" err="1" smtClean="0"/>
              <a:t>сұрау</a:t>
            </a:r>
            <a:r>
              <a:rPr lang="ru-RU" b="1" dirty="0" smtClean="0"/>
              <a:t> </a:t>
            </a:r>
            <a:r>
              <a:rPr lang="ru-RU" b="1" dirty="0" err="1" smtClean="0"/>
              <a:t>анонимді</a:t>
            </a:r>
            <a:r>
              <a:rPr lang="ru-RU" b="1" dirty="0" smtClean="0"/>
              <a:t> </a:t>
            </a:r>
            <a:r>
              <a:rPr lang="ru-RU" b="1" dirty="0" err="1" smtClean="0"/>
              <a:t>және</a:t>
            </a:r>
            <a:r>
              <a:rPr lang="ru-RU" b="1" dirty="0" smtClean="0"/>
              <a:t> </a:t>
            </a:r>
            <a:r>
              <a:rPr lang="ru-RU" b="1" dirty="0" err="1" smtClean="0"/>
              <a:t>құпиялы</a:t>
            </a:r>
            <a:r>
              <a:rPr lang="ru-RU" b="1" dirty="0" smtClean="0"/>
              <a:t> </a:t>
            </a:r>
            <a:r>
              <a:rPr lang="ru-RU" b="1" dirty="0" err="1" smtClean="0"/>
              <a:t>сипатта</a:t>
            </a:r>
            <a:r>
              <a:rPr lang="ru-RU" b="1" dirty="0" smtClean="0"/>
              <a:t> </a:t>
            </a:r>
            <a:r>
              <a:rPr lang="ru-RU" b="1" dirty="0" err="1" smtClean="0"/>
              <a:t>жүргізілуі</a:t>
            </a:r>
            <a:r>
              <a:rPr lang="ru-RU" b="1" dirty="0" smtClean="0"/>
              <a:t> </a:t>
            </a:r>
            <a:r>
              <a:rPr lang="ru-RU" b="1" dirty="0" err="1" smtClean="0"/>
              <a:t>керек</a:t>
            </a:r>
            <a:r>
              <a:rPr lang="ru-RU" b="1" dirty="0" smtClean="0"/>
              <a:t>. </a:t>
            </a:r>
            <a:r>
              <a:rPr lang="ru-RU" b="1" dirty="0" err="1" smtClean="0"/>
              <a:t>Бірінші</a:t>
            </a:r>
            <a:r>
              <a:rPr lang="ru-RU" b="1" dirty="0" smtClean="0"/>
              <a:t> </a:t>
            </a:r>
            <a:r>
              <a:rPr lang="ru-RU" b="1" dirty="0" err="1" smtClean="0"/>
              <a:t>жағдайда</a:t>
            </a:r>
            <a:r>
              <a:rPr lang="ru-RU" b="1" dirty="0" smtClean="0"/>
              <a:t> респондент </a:t>
            </a:r>
            <a:r>
              <a:rPr lang="ru-RU" b="1" dirty="0" err="1" smtClean="0"/>
              <a:t>өзінің</a:t>
            </a:r>
            <a:r>
              <a:rPr lang="ru-RU" b="1" dirty="0" smtClean="0"/>
              <a:t> </a:t>
            </a:r>
            <a:r>
              <a:rPr lang="ru-RU" b="1" dirty="0" err="1" smtClean="0"/>
              <a:t>аты-жөні</a:t>
            </a:r>
            <a:r>
              <a:rPr lang="ru-RU" b="1" dirty="0" smtClean="0"/>
              <a:t> </a:t>
            </a:r>
            <a:r>
              <a:rPr lang="ru-RU" b="1" dirty="0" err="1" smtClean="0"/>
              <a:t>және</a:t>
            </a:r>
            <a:r>
              <a:rPr lang="ru-RU" b="1" dirty="0" smtClean="0"/>
              <a:t> </a:t>
            </a:r>
            <a:r>
              <a:rPr lang="ru-RU" b="1" dirty="0" err="1" smtClean="0"/>
              <a:t>басқа</a:t>
            </a:r>
            <a:r>
              <a:rPr lang="ru-RU" b="1" dirty="0" smtClean="0"/>
              <a:t> да </a:t>
            </a:r>
            <a:r>
              <a:rPr lang="ru-RU" b="1" dirty="0" err="1" smtClean="0"/>
              <a:t>деректемелері</a:t>
            </a:r>
            <a:r>
              <a:rPr lang="ru-RU" b="1" dirty="0" smtClean="0"/>
              <a:t> </a:t>
            </a:r>
            <a:r>
              <a:rPr lang="ru-RU" b="1" dirty="0" err="1" smtClean="0"/>
              <a:t>құпия</a:t>
            </a:r>
            <a:r>
              <a:rPr lang="ru-RU" b="1" dirty="0" smtClean="0"/>
              <a:t> </a:t>
            </a:r>
            <a:r>
              <a:rPr lang="ru-RU" b="1" dirty="0" err="1" smtClean="0"/>
              <a:t>болуын</a:t>
            </a:r>
            <a:r>
              <a:rPr lang="ru-RU" b="1" dirty="0" smtClean="0"/>
              <a:t> </a:t>
            </a:r>
            <a:r>
              <a:rPr lang="ru-RU" b="1" dirty="0" err="1" smtClean="0"/>
              <a:t>қалайды</a:t>
            </a:r>
            <a:r>
              <a:rPr lang="ru-RU" b="1" dirty="0" smtClean="0"/>
              <a:t>, </a:t>
            </a:r>
            <a:r>
              <a:rPr lang="ru-RU" b="1" dirty="0" err="1" smtClean="0"/>
              <a:t>екінші</a:t>
            </a:r>
            <a:r>
              <a:rPr lang="ru-RU" b="1" dirty="0" smtClean="0"/>
              <a:t> </a:t>
            </a:r>
            <a:r>
              <a:rPr lang="ru-RU" b="1" dirty="0" err="1" smtClean="0"/>
              <a:t>жағдайда</a:t>
            </a:r>
            <a:r>
              <a:rPr lang="ru-RU" b="1" dirty="0" smtClean="0"/>
              <a:t> </a:t>
            </a:r>
            <a:r>
              <a:rPr lang="ru-RU" b="1" dirty="0" err="1" smtClean="0"/>
              <a:t>ол</a:t>
            </a:r>
            <a:r>
              <a:rPr lang="ru-RU" b="1" dirty="0" smtClean="0"/>
              <a:t> </a:t>
            </a:r>
            <a:r>
              <a:rPr lang="ru-RU" b="1" dirty="0" err="1" smtClean="0"/>
              <a:t>өзі</a:t>
            </a:r>
            <a:r>
              <a:rPr lang="ru-RU" b="1" dirty="0" smtClean="0"/>
              <a:t> </a:t>
            </a:r>
            <a:r>
              <a:rPr lang="ru-RU" b="1" dirty="0" err="1" smtClean="0"/>
              <a:t>туралы</a:t>
            </a:r>
            <a:r>
              <a:rPr lang="ru-RU" b="1" dirty="0" smtClean="0"/>
              <a:t> тек </a:t>
            </a:r>
            <a:r>
              <a:rPr lang="ru-RU" b="1" dirty="0" err="1" smtClean="0"/>
              <a:t>зерттеушінің</a:t>
            </a:r>
            <a:r>
              <a:rPr lang="ru-RU" b="1" dirty="0" smtClean="0"/>
              <a:t> </a:t>
            </a:r>
            <a:r>
              <a:rPr lang="ru-RU" b="1" dirty="0" err="1" smtClean="0"/>
              <a:t>ғана</a:t>
            </a:r>
            <a:r>
              <a:rPr lang="ru-RU" b="1" dirty="0" smtClean="0"/>
              <a:t> </a:t>
            </a:r>
            <a:r>
              <a:rPr lang="ru-RU" b="1" dirty="0" err="1" smtClean="0"/>
              <a:t>білуін</a:t>
            </a:r>
            <a:r>
              <a:rPr lang="ru-RU" b="1" dirty="0" smtClean="0"/>
              <a:t> </a:t>
            </a:r>
            <a:r>
              <a:rPr lang="ru-RU" b="1" dirty="0" err="1" smtClean="0"/>
              <a:t>сұрайды</a:t>
            </a:r>
            <a:r>
              <a:rPr lang="ru-RU" b="1" dirty="0" smtClean="0"/>
              <a:t>.</a:t>
            </a:r>
          </a:p>
          <a:p>
            <a:endParaRPr lang="ru-RU" b="1" dirty="0" smtClean="0"/>
          </a:p>
          <a:p>
            <a:r>
              <a:rPr lang="ru-RU" b="1" dirty="0" err="1" smtClean="0"/>
              <a:t>Телефонмен</a:t>
            </a:r>
            <a:r>
              <a:rPr lang="ru-RU" b="1" dirty="0" smtClean="0"/>
              <a:t> </a:t>
            </a:r>
            <a:r>
              <a:rPr lang="ru-RU" b="1" dirty="0" err="1" smtClean="0"/>
              <a:t>және</a:t>
            </a:r>
            <a:r>
              <a:rPr lang="ru-RU" b="1" dirty="0" smtClean="0"/>
              <a:t> </a:t>
            </a:r>
            <a:r>
              <a:rPr lang="ru-RU" b="1" dirty="0" err="1" smtClean="0"/>
              <a:t>сұхбаттасушымен</a:t>
            </a:r>
            <a:r>
              <a:rPr lang="ru-RU" b="1" dirty="0" smtClean="0"/>
              <a:t> </a:t>
            </a:r>
            <a:r>
              <a:rPr lang="ru-RU" b="1" dirty="0" err="1" smtClean="0"/>
              <a:t>пікір</a:t>
            </a:r>
            <a:r>
              <a:rPr lang="ru-RU" b="1" dirty="0" smtClean="0"/>
              <a:t> </a:t>
            </a:r>
            <a:r>
              <a:rPr lang="ru-RU" b="1" dirty="0" err="1" smtClean="0"/>
              <a:t>сұрау</a:t>
            </a:r>
            <a:r>
              <a:rPr lang="ru-RU" b="1" dirty="0" smtClean="0"/>
              <a:t> </a:t>
            </a:r>
            <a:r>
              <a:rPr lang="ru-RU" b="1" dirty="0" err="1" smtClean="0"/>
              <a:t>жүргізгенде</a:t>
            </a:r>
            <a:r>
              <a:rPr lang="ru-RU" b="1" dirty="0" smtClean="0"/>
              <a:t>, </a:t>
            </a:r>
            <a:r>
              <a:rPr lang="ru-RU" b="1" dirty="0" err="1" smtClean="0"/>
              <a:t>ол</a:t>
            </a:r>
            <a:r>
              <a:rPr lang="ru-RU" b="1" dirty="0" smtClean="0"/>
              <a:t> – </a:t>
            </a:r>
            <a:r>
              <a:rPr lang="ru-RU" b="1" dirty="0" err="1" smtClean="0"/>
              <a:t>құпиялы</a:t>
            </a:r>
            <a:r>
              <a:rPr lang="ru-RU" b="1" dirty="0" smtClean="0"/>
              <a:t> </a:t>
            </a:r>
            <a:r>
              <a:rPr lang="ru-RU" b="1" dirty="0" err="1" smtClean="0"/>
              <a:t>сипатта</a:t>
            </a:r>
            <a:r>
              <a:rPr lang="ru-RU" b="1" dirty="0" smtClean="0"/>
              <a:t> </a:t>
            </a:r>
            <a:r>
              <a:rPr lang="ru-RU" b="1" dirty="0" err="1" smtClean="0"/>
              <a:t>болады</a:t>
            </a:r>
            <a:r>
              <a:rPr lang="ru-RU" b="1" dirty="0" smtClean="0"/>
              <a:t>.</a:t>
            </a:r>
          </a:p>
          <a:p>
            <a:endParaRPr lang="ru-RU" b="1" dirty="0" smtClean="0"/>
          </a:p>
          <a:p>
            <a:r>
              <a:rPr lang="ru-RU" b="1" dirty="0" err="1" smtClean="0"/>
              <a:t>Пікір</a:t>
            </a:r>
            <a:r>
              <a:rPr lang="ru-RU" b="1" dirty="0" smtClean="0"/>
              <a:t> </a:t>
            </a:r>
            <a:r>
              <a:rPr lang="ru-RU" b="1" dirty="0" err="1" smtClean="0"/>
              <a:t>сұрау</a:t>
            </a:r>
            <a:r>
              <a:rPr lang="ru-RU" b="1" dirty="0" smtClean="0"/>
              <a:t> </a:t>
            </a:r>
            <a:r>
              <a:rPr lang="ru-RU" b="1" dirty="0" err="1" smtClean="0"/>
              <a:t>жүргізгенде</a:t>
            </a:r>
            <a:r>
              <a:rPr lang="ru-RU" b="1" dirty="0" smtClean="0"/>
              <a:t> </a:t>
            </a:r>
            <a:r>
              <a:rPr lang="ru-RU" b="1" dirty="0" err="1" smtClean="0"/>
              <a:t>ақпарат</a:t>
            </a:r>
            <a:r>
              <a:rPr lang="ru-RU" b="1" dirty="0" smtClean="0"/>
              <a:t> </a:t>
            </a:r>
            <a:r>
              <a:rPr lang="ru-RU" b="1" dirty="0" err="1" smtClean="0"/>
              <a:t>мынадай</a:t>
            </a:r>
            <a:r>
              <a:rPr lang="ru-RU" b="1" dirty="0" smtClean="0"/>
              <a:t> </a:t>
            </a:r>
            <a:r>
              <a:rPr lang="ru-RU" b="1" dirty="0" err="1" smtClean="0"/>
              <a:t>жолдармен</a:t>
            </a:r>
            <a:r>
              <a:rPr lang="ru-RU" b="1" dirty="0" smtClean="0"/>
              <a:t> </a:t>
            </a:r>
            <a:r>
              <a:rPr lang="ru-RU" b="1" dirty="0" err="1" smtClean="0"/>
              <a:t>алынады</a:t>
            </a:r>
            <a:r>
              <a:rPr lang="ru-RU" b="1" dirty="0" smtClean="0"/>
              <a:t>: </a:t>
            </a:r>
            <a:r>
              <a:rPr lang="ru-RU" b="1" dirty="0" err="1" smtClean="0"/>
              <a:t>Сұхбат</a:t>
            </a:r>
            <a:r>
              <a:rPr lang="ru-RU" b="1" dirty="0" smtClean="0"/>
              <a:t> </a:t>
            </a:r>
            <a:r>
              <a:rPr lang="ru-RU" b="1" dirty="0" err="1" smtClean="0"/>
              <a:t>жүргізуші</a:t>
            </a:r>
            <a:r>
              <a:rPr lang="ru-RU" b="1" dirty="0" smtClean="0"/>
              <a:t> </a:t>
            </a:r>
            <a:r>
              <a:rPr lang="ru-RU" b="1" dirty="0" err="1" smtClean="0"/>
              <a:t>сұрақ</a:t>
            </a:r>
            <a:r>
              <a:rPr lang="ru-RU" b="1" dirty="0" smtClean="0"/>
              <a:t> </a:t>
            </a:r>
            <a:r>
              <a:rPr lang="ru-RU" b="1" dirty="0" err="1" smtClean="0"/>
              <a:t>қойып</a:t>
            </a:r>
            <a:r>
              <a:rPr lang="ru-RU" b="1" dirty="0" smtClean="0"/>
              <a:t>, </a:t>
            </a:r>
            <a:r>
              <a:rPr lang="ru-RU" b="1" dirty="0" err="1" smtClean="0"/>
              <a:t>жауапты</a:t>
            </a:r>
            <a:r>
              <a:rPr lang="ru-RU" b="1" dirty="0" smtClean="0"/>
              <a:t> </a:t>
            </a:r>
            <a:r>
              <a:rPr lang="ru-RU" b="1" dirty="0" err="1" smtClean="0"/>
              <a:t>сауалнамаға</a:t>
            </a:r>
            <a:r>
              <a:rPr lang="ru-RU" b="1" dirty="0" smtClean="0"/>
              <a:t> </a:t>
            </a:r>
            <a:r>
              <a:rPr lang="ru-RU" b="1" dirty="0" err="1" smtClean="0"/>
              <a:t>жазып</a:t>
            </a:r>
            <a:r>
              <a:rPr lang="ru-RU" b="1" dirty="0" smtClean="0"/>
              <a:t> </a:t>
            </a:r>
            <a:r>
              <a:rPr lang="ru-RU" b="1" dirty="0" err="1" smtClean="0"/>
              <a:t>отырады</a:t>
            </a:r>
            <a:r>
              <a:rPr lang="ru-RU" b="1" dirty="0" smtClean="0"/>
              <a:t> </a:t>
            </a:r>
            <a:r>
              <a:rPr lang="ru-RU" b="1" dirty="0" err="1" smtClean="0"/>
              <a:t>немесе</a:t>
            </a:r>
            <a:r>
              <a:rPr lang="ru-RU" b="1" dirty="0" smtClean="0"/>
              <a:t> </a:t>
            </a:r>
            <a:r>
              <a:rPr lang="ru-RU" b="1" dirty="0" err="1" smtClean="0"/>
              <a:t>респонденттер</a:t>
            </a:r>
            <a:r>
              <a:rPr lang="ru-RU" b="1" dirty="0" smtClean="0"/>
              <a:t> </a:t>
            </a:r>
            <a:r>
              <a:rPr lang="ru-RU" b="1" dirty="0" err="1" smtClean="0"/>
              <a:t>сауалнаманы</a:t>
            </a:r>
            <a:r>
              <a:rPr lang="ru-RU" b="1" dirty="0" smtClean="0"/>
              <a:t> </a:t>
            </a:r>
            <a:r>
              <a:rPr lang="ru-RU" b="1" dirty="0" err="1" smtClean="0"/>
              <a:t>өздері</a:t>
            </a:r>
            <a:r>
              <a:rPr lang="ru-RU" b="1" dirty="0" smtClean="0"/>
              <a:t> </a:t>
            </a:r>
            <a:r>
              <a:rPr lang="ru-RU" b="1" dirty="0" err="1" smtClean="0"/>
              <a:t>толтырады</a:t>
            </a:r>
            <a:r>
              <a:rPr lang="ru-RU" b="1" dirty="0" smtClean="0"/>
              <a:t>.</a:t>
            </a:r>
          </a:p>
          <a:p>
            <a:endParaRPr lang="ru-RU" b="1" dirty="0" smtClean="0"/>
          </a:p>
          <a:p>
            <a:r>
              <a:rPr lang="ru-RU" b="1" dirty="0" err="1" smtClean="0"/>
              <a:t>Зерттеуші</a:t>
            </a:r>
            <a:r>
              <a:rPr lang="ru-RU" b="1" dirty="0" smtClean="0"/>
              <a:t> </a:t>
            </a:r>
            <a:r>
              <a:rPr lang="ru-RU" b="1" dirty="0" err="1" smtClean="0"/>
              <a:t>қажет</a:t>
            </a:r>
            <a:r>
              <a:rPr lang="ru-RU" b="1" dirty="0" smtClean="0"/>
              <a:t> </a:t>
            </a:r>
            <a:r>
              <a:rPr lang="ru-RU" b="1" dirty="0" err="1" smtClean="0"/>
              <a:t>болған</a:t>
            </a:r>
            <a:r>
              <a:rPr lang="ru-RU" b="1" dirty="0" smtClean="0"/>
              <a:t> </a:t>
            </a:r>
            <a:r>
              <a:rPr lang="ru-RU" b="1" dirty="0" err="1" smtClean="0"/>
              <a:t>жағдайда</a:t>
            </a:r>
            <a:r>
              <a:rPr lang="ru-RU" b="1" dirty="0" smtClean="0"/>
              <a:t> </a:t>
            </a:r>
            <a:r>
              <a:rPr lang="ru-RU" b="1" dirty="0" err="1" smtClean="0"/>
              <a:t>сауалнамадағы</a:t>
            </a:r>
            <a:r>
              <a:rPr lang="ru-RU" b="1" dirty="0" smtClean="0"/>
              <a:t> </a:t>
            </a:r>
            <a:r>
              <a:rPr lang="ru-RU" b="1" dirty="0" err="1" smtClean="0"/>
              <a:t>сұрақтарға</a:t>
            </a:r>
            <a:r>
              <a:rPr lang="ru-RU" b="1" dirty="0" smtClean="0"/>
              <a:t> </a:t>
            </a:r>
            <a:r>
              <a:rPr lang="ru-RU" b="1" dirty="0" err="1" smtClean="0"/>
              <a:t>қосымша</a:t>
            </a:r>
            <a:r>
              <a:rPr lang="ru-RU" b="1" dirty="0" smtClean="0"/>
              <a:t> </a:t>
            </a:r>
            <a:r>
              <a:rPr lang="ru-RU" b="1" dirty="0" err="1" smtClean="0"/>
              <a:t>көп</a:t>
            </a:r>
            <a:r>
              <a:rPr lang="ru-RU" b="1" dirty="0" smtClean="0"/>
              <a:t> </a:t>
            </a:r>
            <a:r>
              <a:rPr lang="ru-RU" b="1" dirty="0" err="1" smtClean="0"/>
              <a:t>сауал</a:t>
            </a:r>
            <a:r>
              <a:rPr lang="ru-RU" b="1" dirty="0" smtClean="0"/>
              <a:t> </a:t>
            </a:r>
            <a:r>
              <a:rPr lang="ru-RU" b="1" dirty="0" err="1" smtClean="0"/>
              <a:t>қойып</a:t>
            </a:r>
            <a:r>
              <a:rPr lang="ru-RU" b="1" dirty="0" smtClean="0"/>
              <a:t>, </a:t>
            </a:r>
            <a:r>
              <a:rPr lang="ru-RU" b="1" dirty="0" err="1" smtClean="0"/>
              <a:t>әңгімелескен</a:t>
            </a:r>
            <a:r>
              <a:rPr lang="ru-RU" b="1" dirty="0" smtClean="0"/>
              <a:t> </a:t>
            </a:r>
            <a:r>
              <a:rPr lang="ru-RU" b="1" dirty="0" err="1" smtClean="0"/>
              <a:t>кезде</a:t>
            </a:r>
            <a:r>
              <a:rPr lang="ru-RU" b="1" dirty="0" smtClean="0"/>
              <a:t> </a:t>
            </a:r>
            <a:r>
              <a:rPr lang="ru-RU" b="1" dirty="0" err="1" smtClean="0"/>
              <a:t>өз</a:t>
            </a:r>
            <a:r>
              <a:rPr lang="ru-RU" b="1" dirty="0" smtClean="0"/>
              <a:t> </a:t>
            </a:r>
            <a:r>
              <a:rPr lang="ru-RU" b="1" dirty="0" err="1" smtClean="0"/>
              <a:t>ойын</a:t>
            </a:r>
            <a:r>
              <a:rPr lang="ru-RU" b="1" dirty="0" smtClean="0"/>
              <a:t> </a:t>
            </a:r>
            <a:r>
              <a:rPr lang="ru-RU" b="1" dirty="0" err="1" smtClean="0"/>
              <a:t>қоса</a:t>
            </a:r>
            <a:r>
              <a:rPr lang="ru-RU" b="1" dirty="0" smtClean="0"/>
              <a:t> </a:t>
            </a:r>
            <a:r>
              <a:rPr lang="ru-RU" b="1" dirty="0" err="1" smtClean="0"/>
              <a:t>алады</a:t>
            </a:r>
            <a:r>
              <a:rPr lang="ru-RU" b="1" dirty="0" smtClean="0"/>
              <a:t>. </a:t>
            </a:r>
            <a:r>
              <a:rPr lang="ru-RU" b="1" dirty="0" err="1" smtClean="0"/>
              <a:t>Респонденттерге</a:t>
            </a:r>
            <a:r>
              <a:rPr lang="ru-RU" b="1" dirty="0" smtClean="0"/>
              <a:t> </a:t>
            </a:r>
            <a:r>
              <a:rPr lang="ru-RU" b="1" dirty="0" err="1" smtClean="0"/>
              <a:t>сұрақтар</a:t>
            </a:r>
            <a:r>
              <a:rPr lang="ru-RU" b="1" dirty="0" smtClean="0"/>
              <a:t> </a:t>
            </a:r>
            <a:r>
              <a:rPr lang="ru-RU" b="1" dirty="0" err="1" smtClean="0"/>
              <a:t>қойған</a:t>
            </a:r>
            <a:r>
              <a:rPr lang="ru-RU" b="1" dirty="0" smtClean="0"/>
              <a:t> </a:t>
            </a:r>
            <a:r>
              <a:rPr lang="ru-RU" b="1" dirty="0" err="1" smtClean="0"/>
              <a:t>кезде</a:t>
            </a:r>
            <a:r>
              <a:rPr lang="ru-RU" b="1" dirty="0" smtClean="0"/>
              <a:t> </a:t>
            </a:r>
            <a:r>
              <a:rPr lang="ru-RU" b="1" dirty="0" err="1" smtClean="0"/>
              <a:t>оларды</a:t>
            </a:r>
            <a:r>
              <a:rPr lang="ru-RU" b="1" dirty="0" smtClean="0"/>
              <a:t> </a:t>
            </a:r>
            <a:r>
              <a:rPr lang="ru-RU" b="1" dirty="0" err="1" smtClean="0"/>
              <a:t>сауалнамада</a:t>
            </a:r>
            <a:r>
              <a:rPr lang="ru-RU" b="1" dirty="0" smtClean="0"/>
              <a:t> </a:t>
            </a:r>
            <a:r>
              <a:rPr lang="ru-RU" b="1" dirty="0" err="1" smtClean="0"/>
              <a:t>жазылған</a:t>
            </a:r>
            <a:r>
              <a:rPr lang="ru-RU" b="1" dirty="0" smtClean="0"/>
              <a:t> </a:t>
            </a:r>
            <a:r>
              <a:rPr lang="ru-RU" b="1" dirty="0" err="1" smtClean="0"/>
              <a:t>күйінде</a:t>
            </a:r>
            <a:r>
              <a:rPr lang="ru-RU" b="1" dirty="0" smtClean="0"/>
              <a:t> </a:t>
            </a:r>
            <a:r>
              <a:rPr lang="ru-RU" b="1" dirty="0" err="1" smtClean="0"/>
              <a:t>өзгеріссіз</a:t>
            </a:r>
            <a:r>
              <a:rPr lang="ru-RU" b="1" dirty="0" smtClean="0"/>
              <a:t> </a:t>
            </a:r>
            <a:r>
              <a:rPr lang="ru-RU" b="1" dirty="0" err="1" smtClean="0"/>
              <a:t>қою</a:t>
            </a:r>
            <a:r>
              <a:rPr lang="ru-RU" b="1" dirty="0" smtClean="0"/>
              <a:t> </a:t>
            </a:r>
            <a:r>
              <a:rPr lang="ru-RU" b="1" dirty="0" err="1" smtClean="0"/>
              <a:t>керек</a:t>
            </a:r>
            <a:r>
              <a:rPr lang="ru-RU" b="1" dirty="0" smtClean="0"/>
              <a:t>, </a:t>
            </a:r>
            <a:r>
              <a:rPr lang="ru-RU" b="1" dirty="0" err="1" smtClean="0"/>
              <a:t>жауаптарды</a:t>
            </a:r>
            <a:r>
              <a:rPr lang="ru-RU" b="1" dirty="0" smtClean="0"/>
              <a:t> </a:t>
            </a:r>
            <a:r>
              <a:rPr lang="ru-RU" b="1" dirty="0" err="1" smtClean="0"/>
              <a:t>талаптарға</a:t>
            </a:r>
            <a:r>
              <a:rPr lang="ru-RU" b="1" dirty="0" smtClean="0"/>
              <a:t> </a:t>
            </a:r>
            <a:r>
              <a:rPr lang="ru-RU" b="1" dirty="0" err="1" smtClean="0"/>
              <a:t>сәйкес</a:t>
            </a:r>
            <a:r>
              <a:rPr lang="ru-RU" b="1" dirty="0" smtClean="0"/>
              <a:t> </a:t>
            </a:r>
            <a:r>
              <a:rPr lang="ru-RU" b="1" dirty="0" err="1" smtClean="0"/>
              <a:t>тіркеу</a:t>
            </a:r>
            <a:r>
              <a:rPr lang="ru-RU" b="1" dirty="0" smtClean="0"/>
              <a:t> </a:t>
            </a:r>
            <a:r>
              <a:rPr lang="ru-RU" b="1" dirty="0" err="1" smtClean="0"/>
              <a:t>қажет</a:t>
            </a:r>
            <a:r>
              <a:rPr lang="ru-RU" b="1" dirty="0" smtClean="0"/>
              <a:t>. </a:t>
            </a:r>
            <a:r>
              <a:rPr lang="ru-RU" b="1" dirty="0" err="1" smtClean="0"/>
              <a:t>Сұхбат</a:t>
            </a:r>
            <a:r>
              <a:rPr lang="ru-RU" b="1" dirty="0" smtClean="0"/>
              <a:t> </a:t>
            </a:r>
            <a:r>
              <a:rPr lang="ru-RU" b="1" dirty="0" err="1" smtClean="0"/>
              <a:t>алушы</a:t>
            </a:r>
            <a:r>
              <a:rPr lang="ru-RU" b="1" dirty="0" smtClean="0"/>
              <a:t> </a:t>
            </a:r>
            <a:r>
              <a:rPr lang="ru-RU" b="1" dirty="0" err="1" smtClean="0"/>
              <a:t>сауалнаманы</a:t>
            </a:r>
            <a:r>
              <a:rPr lang="ru-RU" b="1" dirty="0" smtClean="0"/>
              <a:t> </a:t>
            </a:r>
            <a:r>
              <a:rPr lang="ru-RU" b="1" dirty="0" err="1" smtClean="0"/>
              <a:t>жасаудан</a:t>
            </a:r>
            <a:r>
              <a:rPr lang="ru-RU" b="1" dirty="0" smtClean="0"/>
              <a:t> </a:t>
            </a:r>
            <a:r>
              <a:rPr lang="ru-RU" b="1" dirty="0" err="1" smtClean="0"/>
              <a:t>бұрын</a:t>
            </a:r>
            <a:r>
              <a:rPr lang="ru-RU" b="1" dirty="0" smtClean="0"/>
              <a:t> </a:t>
            </a:r>
            <a:r>
              <a:rPr lang="ru-RU" b="1" dirty="0" err="1" smtClean="0"/>
              <a:t>зерттелетін</a:t>
            </a:r>
            <a:r>
              <a:rPr lang="ru-RU" b="1" dirty="0" smtClean="0"/>
              <a:t> </a:t>
            </a:r>
            <a:r>
              <a:rPr lang="ru-RU" b="1" dirty="0" err="1" smtClean="0"/>
              <a:t>мәселені</a:t>
            </a:r>
            <a:r>
              <a:rPr lang="ru-RU" b="1" dirty="0" smtClean="0"/>
              <a:t>, </a:t>
            </a:r>
            <a:r>
              <a:rPr lang="ru-RU" b="1" dirty="0" err="1" smtClean="0"/>
              <a:t>нарықтарды</a:t>
            </a:r>
            <a:r>
              <a:rPr lang="ru-RU" b="1" dirty="0" smtClean="0"/>
              <a:t>, </a:t>
            </a:r>
            <a:r>
              <a:rPr lang="ru-RU" b="1" dirty="0" err="1" smtClean="0"/>
              <a:t>тұтынушыларды</a:t>
            </a:r>
            <a:r>
              <a:rPr lang="ru-RU" b="1" dirty="0" smtClean="0"/>
              <a:t> </a:t>
            </a:r>
            <a:r>
              <a:rPr lang="ru-RU" b="1" dirty="0" err="1" smtClean="0"/>
              <a:t>тереңірек</a:t>
            </a:r>
            <a:r>
              <a:rPr lang="ru-RU" b="1" dirty="0" smtClean="0"/>
              <a:t> </a:t>
            </a:r>
            <a:r>
              <a:rPr lang="ru-RU" b="1" dirty="0" err="1" smtClean="0"/>
              <a:t>қарастырып</a:t>
            </a:r>
            <a:r>
              <a:rPr lang="ru-RU" b="1" dirty="0" smtClean="0"/>
              <a:t> </a:t>
            </a:r>
            <a:r>
              <a:rPr lang="ru-RU" b="1" dirty="0" err="1" smtClean="0"/>
              <a:t>білуі</a:t>
            </a:r>
            <a:r>
              <a:rPr lang="ru-RU" b="1" dirty="0" smtClean="0"/>
              <a:t> </a:t>
            </a:r>
            <a:r>
              <a:rPr lang="ru-RU" b="1" dirty="0" err="1" smtClean="0"/>
              <a:t>қажет</a:t>
            </a:r>
            <a:r>
              <a:rPr lang="ru-RU" b="1" dirty="0" smtClean="0"/>
              <a:t>. </a:t>
            </a:r>
            <a:r>
              <a:rPr lang="ru-RU" b="1" dirty="0" err="1" smtClean="0"/>
              <a:t>Пікір</a:t>
            </a:r>
            <a:r>
              <a:rPr lang="ru-RU" b="1" dirty="0" smtClean="0"/>
              <a:t> </a:t>
            </a:r>
            <a:r>
              <a:rPr lang="ru-RU" b="1" dirty="0" err="1" smtClean="0"/>
              <a:t>сұрау</a:t>
            </a:r>
            <a:r>
              <a:rPr lang="ru-RU" b="1" dirty="0" smtClean="0"/>
              <a:t> </a:t>
            </a:r>
            <a:r>
              <a:rPr lang="ru-RU" b="1" dirty="0" err="1" smtClean="0"/>
              <a:t>алдында</a:t>
            </a:r>
            <a:r>
              <a:rPr lang="ru-RU" b="1" dirty="0" smtClean="0"/>
              <a:t> </a:t>
            </a:r>
            <a:r>
              <a:rPr lang="ru-RU" b="1" dirty="0" err="1" smtClean="0"/>
              <a:t>респонденттерге</a:t>
            </a:r>
            <a:r>
              <a:rPr lang="ru-RU" b="1" dirty="0" smtClean="0"/>
              <a:t> </a:t>
            </a:r>
            <a:r>
              <a:rPr lang="ru-RU" b="1" dirty="0" err="1" smtClean="0"/>
              <a:t>зерттеу</a:t>
            </a:r>
            <a:r>
              <a:rPr lang="ru-RU" b="1" dirty="0" smtClean="0"/>
              <a:t> </a:t>
            </a:r>
            <a:r>
              <a:rPr lang="ru-RU" b="1" dirty="0" err="1" smtClean="0"/>
              <a:t>мақсаты</a:t>
            </a:r>
            <a:r>
              <a:rPr lang="ru-RU" b="1" dirty="0" smtClean="0"/>
              <a:t> </a:t>
            </a:r>
            <a:r>
              <a:rPr lang="ru-RU" b="1" dirty="0" err="1" smtClean="0"/>
              <a:t>туралы</a:t>
            </a:r>
            <a:r>
              <a:rPr lang="ru-RU" b="1" dirty="0" smtClean="0"/>
              <a:t> </a:t>
            </a:r>
            <a:r>
              <a:rPr lang="ru-RU" b="1" dirty="0" err="1" smtClean="0"/>
              <a:t>бірер</a:t>
            </a:r>
            <a:r>
              <a:rPr lang="ru-RU" b="1" dirty="0" smtClean="0"/>
              <a:t> </a:t>
            </a:r>
            <a:r>
              <a:rPr lang="ru-RU" b="1" dirty="0" err="1" smtClean="0"/>
              <a:t>сөз</a:t>
            </a:r>
            <a:r>
              <a:rPr lang="ru-RU" b="1" dirty="0" smtClean="0"/>
              <a:t> </a:t>
            </a:r>
            <a:r>
              <a:rPr lang="ru-RU" b="1" dirty="0" err="1" smtClean="0"/>
              <a:t>және</a:t>
            </a:r>
            <a:r>
              <a:rPr lang="ru-RU" b="1" dirty="0" smtClean="0"/>
              <a:t> </a:t>
            </a:r>
            <a:r>
              <a:rPr lang="ru-RU" b="1" dirty="0" err="1" smtClean="0"/>
              <a:t>жауаптардың</a:t>
            </a:r>
            <a:r>
              <a:rPr lang="ru-RU" b="1" dirty="0" smtClean="0"/>
              <a:t> </a:t>
            </a:r>
            <a:r>
              <a:rPr lang="ru-RU" b="1" dirty="0" err="1" smtClean="0"/>
              <a:t>құпиялы</a:t>
            </a:r>
            <a:r>
              <a:rPr lang="ru-RU" b="1" dirty="0" smtClean="0"/>
              <a:t> </a:t>
            </a:r>
            <a:r>
              <a:rPr lang="ru-RU" b="1" dirty="0" err="1" smtClean="0"/>
              <a:t>болатынын</a:t>
            </a:r>
            <a:r>
              <a:rPr lang="ru-RU" b="1" dirty="0" smtClean="0"/>
              <a:t> </a:t>
            </a:r>
            <a:r>
              <a:rPr lang="ru-RU" b="1" dirty="0" err="1" smtClean="0"/>
              <a:t>айтып</a:t>
            </a:r>
            <a:r>
              <a:rPr lang="ru-RU" b="1" dirty="0" smtClean="0"/>
              <a:t> </a:t>
            </a:r>
            <a:r>
              <a:rPr lang="ru-RU" b="1" dirty="0" err="1" smtClean="0"/>
              <a:t>өту</a:t>
            </a:r>
            <a:r>
              <a:rPr lang="ru-RU" b="1" dirty="0" smtClean="0"/>
              <a:t> </a:t>
            </a:r>
            <a:r>
              <a:rPr lang="ru-RU" b="1" dirty="0" err="1" smtClean="0"/>
              <a:t>керек</a:t>
            </a:r>
            <a:r>
              <a:rPr lang="ru-RU" b="1" dirty="0" smtClean="0"/>
              <a:t>. </a:t>
            </a:r>
            <a:r>
              <a:rPr lang="ru-RU" b="1" dirty="0" err="1" smtClean="0"/>
              <a:t>Сауалнаманы</a:t>
            </a:r>
            <a:r>
              <a:rPr lang="ru-RU" b="1" dirty="0" smtClean="0"/>
              <a:t> </a:t>
            </a:r>
            <a:r>
              <a:rPr lang="ru-RU" b="1" dirty="0" err="1" smtClean="0"/>
              <a:t>жауап</a:t>
            </a:r>
            <a:r>
              <a:rPr lang="ru-RU" b="1" dirty="0" smtClean="0"/>
              <a:t> </a:t>
            </a:r>
            <a:r>
              <a:rPr lang="ru-RU" b="1" dirty="0" err="1" smtClean="0"/>
              <a:t>берушінің</a:t>
            </a:r>
            <a:r>
              <a:rPr lang="ru-RU" b="1" dirty="0" smtClean="0"/>
              <a:t> </a:t>
            </a:r>
            <a:r>
              <a:rPr lang="ru-RU" b="1" dirty="0" err="1" smtClean="0"/>
              <a:t>табысы</a:t>
            </a:r>
            <a:r>
              <a:rPr lang="ru-RU" b="1" dirty="0" smtClean="0"/>
              <a:t> </a:t>
            </a:r>
            <a:r>
              <a:rPr lang="ru-RU" b="1" dirty="0" err="1" smtClean="0"/>
              <a:t>туралы</a:t>
            </a:r>
            <a:r>
              <a:rPr lang="ru-RU" b="1" dirty="0" smtClean="0"/>
              <a:t> </a:t>
            </a:r>
            <a:r>
              <a:rPr lang="ru-RU" b="1" dirty="0" err="1" smtClean="0"/>
              <a:t>және</a:t>
            </a:r>
            <a:r>
              <a:rPr lang="ru-RU" b="1" dirty="0" smtClean="0"/>
              <a:t> </a:t>
            </a:r>
            <a:r>
              <a:rPr lang="ru-RU" b="1" dirty="0" err="1" smtClean="0"/>
              <a:t>оның</a:t>
            </a:r>
            <a:r>
              <a:rPr lang="ru-RU" b="1" dirty="0" smtClean="0"/>
              <a:t> </a:t>
            </a:r>
            <a:r>
              <a:rPr lang="ru-RU" b="1" dirty="0" err="1" smtClean="0"/>
              <a:t>жеке</a:t>
            </a:r>
            <a:r>
              <a:rPr lang="ru-RU" b="1" dirty="0" smtClean="0"/>
              <a:t> </a:t>
            </a:r>
            <a:r>
              <a:rPr lang="ru-RU" b="1" dirty="0" err="1" smtClean="0"/>
              <a:t>басына</a:t>
            </a:r>
            <a:r>
              <a:rPr lang="ru-RU" b="1" dirty="0" smtClean="0"/>
              <a:t> </a:t>
            </a:r>
            <a:r>
              <a:rPr lang="ru-RU" b="1" dirty="0" err="1" smtClean="0"/>
              <a:t>қатысты</a:t>
            </a:r>
            <a:r>
              <a:rPr lang="ru-RU" b="1" dirty="0" smtClean="0"/>
              <a:t> </a:t>
            </a:r>
            <a:r>
              <a:rPr lang="ru-RU" b="1" dirty="0" err="1" smtClean="0"/>
              <a:t>сұрақтардан</a:t>
            </a:r>
            <a:r>
              <a:rPr lang="ru-RU" b="1" dirty="0" smtClean="0"/>
              <a:t> </a:t>
            </a:r>
            <a:r>
              <a:rPr lang="ru-RU" b="1" dirty="0" err="1" smtClean="0"/>
              <a:t>бастауға</a:t>
            </a:r>
            <a:r>
              <a:rPr lang="ru-RU" b="1" dirty="0" smtClean="0"/>
              <a:t> </a:t>
            </a:r>
            <a:r>
              <a:rPr lang="ru-RU" b="1" dirty="0" err="1" smtClean="0"/>
              <a:t>болмайды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241176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01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esktop\099789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1357298"/>
            <a:ext cx="800105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Бұқаралық ақпараттың атқаратын қызметі: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1.Қоршаған әлемнің көзқарасы</a:t>
            </a:r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2.Қоғамның әлеуметтік құрылымының корреляциясы</a:t>
            </a:r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3.Мәдени мұраның берілуі</a:t>
            </a:r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4.Мобилденген қызмет-саяси немесе діни компания жарнамаларында өзекті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мәселе.</a:t>
            </a:r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42662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06272" cy="718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4294967295"/>
          </p:nvPr>
        </p:nvSpPr>
        <p:spPr>
          <a:xfrm>
            <a:off x="2051720" y="1196752"/>
            <a:ext cx="6624736" cy="48965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endParaRPr lang="kk-KZ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kk-KZ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Кітаптың </a:t>
            </a:r>
            <a:r>
              <a:rPr lang="kk-KZ" sz="2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социологиялық 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kk-KZ" sz="2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kk-KZ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   және</a:t>
            </a:r>
            <a:endParaRPr lang="kk-KZ" sz="2800" b="1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kk-KZ" sz="2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      психологиялық </a:t>
            </a:r>
            <a:r>
              <a:rPr lang="kk-KZ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ерекшеліктері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endParaRPr lang="kk-KZ" sz="2800" b="1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endParaRPr lang="kk-KZ" sz="28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endParaRPr lang="kk-KZ" sz="2800" b="1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" lvl="0" indent="0" algn="r">
              <a:buClr>
                <a:srgbClr val="F14124">
                  <a:lumMod val="75000"/>
                </a:srgbClr>
              </a:buClr>
              <a:buNone/>
            </a:pPr>
            <a:r>
              <a:rPr lang="kk-KZ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               </a:t>
            </a:r>
            <a:endParaRPr lang="ru-RU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317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4294967295"/>
          </p:nvPr>
        </p:nvSpPr>
        <p:spPr>
          <a:xfrm>
            <a:off x="1143000" y="404664"/>
            <a:ext cx="6400800" cy="547260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kk-KZ" dirty="0" smtClean="0"/>
              <a:t>       </a:t>
            </a:r>
          </a:p>
          <a:p>
            <a:pPr marL="45720" indent="0">
              <a:buNone/>
            </a:pPr>
            <a:r>
              <a:rPr lang="kk-KZ" sz="3500" dirty="0" smtClean="0">
                <a:solidFill>
                  <a:schemeClr val="accent1">
                    <a:lumMod val="50000"/>
                  </a:schemeClr>
                </a:solidFill>
              </a:rPr>
              <a:t>Кітап мәдениетті таратудың құралы ретінде</a:t>
            </a:r>
            <a:endParaRPr lang="kk-KZ" sz="35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kk-KZ" dirty="0"/>
              <a:t> </a:t>
            </a:r>
            <a:r>
              <a:rPr lang="kk-KZ" dirty="0" smtClean="0"/>
              <a:t>   </a:t>
            </a:r>
            <a:endParaRPr lang="kk-KZ" dirty="0" smtClean="0">
              <a:solidFill>
                <a:srgbClr val="C00000"/>
              </a:solidFill>
              <a:cs typeface="Aharoni" pitchFamily="2" charset="-79"/>
            </a:endParaRPr>
          </a:p>
          <a:p>
            <a:pPr marL="45720" indent="0">
              <a:buNone/>
            </a:pPr>
            <a:r>
              <a:rPr lang="kk-KZ" dirty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kk-KZ" dirty="0" smtClean="0">
                <a:solidFill>
                  <a:srgbClr val="C00000"/>
                </a:solidFill>
                <a:cs typeface="Aharoni" pitchFamily="2" charset="-79"/>
              </a:rPr>
              <a:t>    </a:t>
            </a:r>
            <a:r>
              <a:rPr lang="ru-RU" dirty="0" err="1" smtClean="0">
                <a:solidFill>
                  <a:srgbClr val="C00000"/>
                </a:solidFill>
                <a:cs typeface="Aharoni" pitchFamily="2" charset="-79"/>
              </a:rPr>
              <a:t>Мәдениет</a:t>
            </a:r>
            <a:r>
              <a:rPr lang="ru-RU" dirty="0" smtClean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cs typeface="Aharoni" pitchFamily="2" charset="-79"/>
              </a:rPr>
              <a:t>дамуының</a:t>
            </a:r>
            <a:r>
              <a:rPr lang="ru-RU" dirty="0" smtClean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cs typeface="Aharoni" pitchFamily="2" charset="-79"/>
              </a:rPr>
              <a:t>маңызды</a:t>
            </a:r>
            <a:r>
              <a:rPr lang="ru-RU" dirty="0" smtClean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cs typeface="Aharoni" pitchFamily="2" charset="-79"/>
              </a:rPr>
              <a:t>кезеңдерінің</a:t>
            </a:r>
            <a:r>
              <a:rPr lang="ru-RU" dirty="0" smtClean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dirty="0" err="1">
                <a:solidFill>
                  <a:srgbClr val="C00000"/>
                </a:solidFill>
                <a:cs typeface="Aharoni" pitchFamily="2" charset="-79"/>
              </a:rPr>
              <a:t>бірі</a:t>
            </a:r>
            <a:r>
              <a:rPr lang="ru-RU" dirty="0">
                <a:solidFill>
                  <a:srgbClr val="C00000"/>
                </a:solidFill>
                <a:cs typeface="Aharoni" pitchFamily="2" charset="-79"/>
              </a:rPr>
              <a:t> - </a:t>
            </a:r>
            <a:r>
              <a:rPr lang="ru-RU" dirty="0" err="1" smtClean="0">
                <a:solidFill>
                  <a:srgbClr val="C00000"/>
                </a:solidFill>
                <a:cs typeface="Aharoni" pitchFamily="2" charset="-79"/>
              </a:rPr>
              <a:t>мәдени</a:t>
            </a:r>
            <a:r>
              <a:rPr lang="ru-RU" dirty="0" smtClean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dirty="0" err="1">
                <a:solidFill>
                  <a:srgbClr val="C00000"/>
                </a:solidFill>
                <a:cs typeface="Aharoni" pitchFamily="2" charset="-79"/>
              </a:rPr>
              <a:t>модельдерді</a:t>
            </a:r>
            <a:r>
              <a:rPr lang="ru-RU" dirty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dirty="0" err="1">
                <a:solidFill>
                  <a:srgbClr val="C00000"/>
                </a:solidFill>
                <a:cs typeface="Aharoni" pitchFamily="2" charset="-79"/>
              </a:rPr>
              <a:t>тарату</a:t>
            </a:r>
            <a:r>
              <a:rPr lang="ru-RU" dirty="0">
                <a:solidFill>
                  <a:srgbClr val="C00000"/>
                </a:solidFill>
                <a:cs typeface="Aharoni" pitchFamily="2" charset="-79"/>
              </a:rPr>
              <a:t>. </a:t>
            </a:r>
            <a:r>
              <a:rPr lang="ru-RU" dirty="0" err="1" smtClean="0">
                <a:solidFill>
                  <a:srgbClr val="C00000"/>
                </a:solidFill>
                <a:cs typeface="Aharoni" pitchFamily="2" charset="-79"/>
              </a:rPr>
              <a:t>Техникалық</a:t>
            </a:r>
            <a:r>
              <a:rPr lang="ru-RU" dirty="0" smtClean="0">
                <a:solidFill>
                  <a:srgbClr val="C00000"/>
                </a:solidFill>
                <a:cs typeface="Aharoni" pitchFamily="2" charset="-79"/>
              </a:rPr>
              <a:t> прогресс</a:t>
            </a:r>
            <a:r>
              <a:rPr lang="ru-RU" dirty="0">
                <a:solidFill>
                  <a:srgbClr val="C00000"/>
                </a:solidFill>
                <a:cs typeface="Aharoni" pitchFamily="2" charset="-79"/>
              </a:rPr>
              <a:t>, осы процесс </a:t>
            </a:r>
            <a:r>
              <a:rPr lang="ru-RU" dirty="0" err="1">
                <a:solidFill>
                  <a:srgbClr val="C00000"/>
                </a:solidFill>
                <a:cs typeface="Aharoni" pitchFamily="2" charset="-79"/>
              </a:rPr>
              <a:t>кезінде</a:t>
            </a:r>
            <a:r>
              <a:rPr lang="ru-RU" dirty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cs typeface="Aharoni" pitchFamily="2" charset="-79"/>
              </a:rPr>
              <a:t>жаңа</a:t>
            </a:r>
            <a:r>
              <a:rPr lang="ru-RU" dirty="0" smtClean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dirty="0" err="1">
                <a:solidFill>
                  <a:srgbClr val="C00000"/>
                </a:solidFill>
                <a:cs typeface="Aharoni" pitchFamily="2" charset="-79"/>
              </a:rPr>
              <a:t>тарату</a:t>
            </a:r>
            <a:r>
              <a:rPr lang="ru-RU" dirty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cs typeface="Aharoni" pitchFamily="2" charset="-79"/>
              </a:rPr>
              <a:t>арналардың</a:t>
            </a:r>
            <a:r>
              <a:rPr lang="ru-RU" dirty="0" smtClean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dirty="0" err="1">
                <a:solidFill>
                  <a:srgbClr val="C00000"/>
                </a:solidFill>
                <a:cs typeface="Aharoni" pitchFamily="2" charset="-79"/>
              </a:rPr>
              <a:t>пайда</a:t>
            </a:r>
            <a:r>
              <a:rPr lang="ru-RU" dirty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dirty="0" err="1">
                <a:solidFill>
                  <a:srgbClr val="C00000"/>
                </a:solidFill>
                <a:cs typeface="Aharoni" pitchFamily="2" charset="-79"/>
              </a:rPr>
              <a:t>болуы</a:t>
            </a:r>
            <a:r>
              <a:rPr lang="ru-RU" dirty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cs typeface="Aharoni" pitchFamily="2" charset="-79"/>
              </a:rPr>
              <a:t>маңызды</a:t>
            </a:r>
            <a:r>
              <a:rPr lang="ru-RU" dirty="0" smtClean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cs typeface="Aharoni" pitchFamily="2" charset="-79"/>
              </a:rPr>
              <a:t>рөл</a:t>
            </a:r>
            <a:r>
              <a:rPr lang="ru-RU" dirty="0" smtClean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dirty="0" err="1">
                <a:solidFill>
                  <a:srgbClr val="C00000"/>
                </a:solidFill>
                <a:cs typeface="Aharoni" pitchFamily="2" charset="-79"/>
              </a:rPr>
              <a:t>ойнайды</a:t>
            </a:r>
            <a:r>
              <a:rPr lang="ru-RU" dirty="0">
                <a:solidFill>
                  <a:srgbClr val="C00000"/>
                </a:solidFill>
                <a:cs typeface="Aharoni" pitchFamily="2" charset="-79"/>
              </a:rPr>
              <a:t>. </a:t>
            </a:r>
            <a:r>
              <a:rPr lang="ru-RU" dirty="0" err="1" smtClean="0">
                <a:solidFill>
                  <a:srgbClr val="C00000"/>
                </a:solidFill>
                <a:cs typeface="Aharoni" pitchFamily="2" charset="-79"/>
              </a:rPr>
              <a:t>Тілдің</a:t>
            </a:r>
            <a:r>
              <a:rPr lang="ru-RU" dirty="0" smtClean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cs typeface="Aharoni" pitchFamily="2" charset="-79"/>
              </a:rPr>
              <a:t>және</a:t>
            </a:r>
            <a:r>
              <a:rPr lang="ru-RU" dirty="0" smtClean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cs typeface="Aharoni" pitchFamily="2" charset="-79"/>
              </a:rPr>
              <a:t>жазудың</a:t>
            </a:r>
            <a:r>
              <a:rPr lang="ru-RU" dirty="0" smtClean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cs typeface="Aharoni" pitchFamily="2" charset="-79"/>
              </a:rPr>
              <a:t>дамуы</a:t>
            </a:r>
            <a:r>
              <a:rPr lang="ru-RU" dirty="0" smtClean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cs typeface="Aharoni" pitchFamily="2" charset="-79"/>
              </a:rPr>
              <a:t>мәдениеттің</a:t>
            </a:r>
            <a:r>
              <a:rPr lang="ru-RU" dirty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dirty="0" err="1">
                <a:solidFill>
                  <a:srgbClr val="C00000"/>
                </a:solidFill>
                <a:cs typeface="Aharoni" pitchFamily="2" charset="-79"/>
              </a:rPr>
              <a:t>ү</a:t>
            </a:r>
            <a:r>
              <a:rPr lang="ru-RU" dirty="0" err="1" smtClean="0">
                <a:solidFill>
                  <a:srgbClr val="C00000"/>
                </a:solidFill>
                <a:cs typeface="Aharoni" pitchFamily="2" charset="-79"/>
              </a:rPr>
              <a:t>лкен</a:t>
            </a:r>
            <a:r>
              <a:rPr lang="ru-RU" dirty="0" smtClean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cs typeface="Aharoni" pitchFamily="2" charset="-79"/>
              </a:rPr>
              <a:t>қашықтыққа</a:t>
            </a:r>
            <a:r>
              <a:rPr lang="ru-RU" dirty="0" smtClean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dirty="0" err="1">
                <a:solidFill>
                  <a:srgbClr val="C00000"/>
                </a:solidFill>
                <a:cs typeface="Aharoni" pitchFamily="2" charset="-79"/>
              </a:rPr>
              <a:t>таралуына</a:t>
            </a:r>
            <a:r>
              <a:rPr lang="ru-RU" dirty="0">
                <a:solidFill>
                  <a:srgbClr val="C00000"/>
                </a:solidFill>
                <a:cs typeface="Aharoni" pitchFamily="2" charset="-79"/>
              </a:rPr>
              <a:t>  </a:t>
            </a:r>
            <a:r>
              <a:rPr lang="ru-RU" dirty="0" err="1" smtClean="0">
                <a:solidFill>
                  <a:srgbClr val="C00000"/>
                </a:solidFill>
                <a:cs typeface="Aharoni" pitchFamily="2" charset="-79"/>
              </a:rPr>
              <a:t>көмектесті</a:t>
            </a:r>
            <a:r>
              <a:rPr lang="ru-RU" dirty="0">
                <a:solidFill>
                  <a:srgbClr val="C00000"/>
                </a:solidFill>
                <a:cs typeface="Aharoni" pitchFamily="2" charset="-79"/>
              </a:rPr>
              <a:t>. </a:t>
            </a:r>
            <a:r>
              <a:rPr lang="ru-RU" dirty="0" err="1" smtClean="0">
                <a:solidFill>
                  <a:srgbClr val="C00000"/>
                </a:solidFill>
                <a:cs typeface="Aharoni" pitchFamily="2" charset="-79"/>
              </a:rPr>
              <a:t>Бұқаралық</a:t>
            </a:r>
            <a:r>
              <a:rPr lang="ru-RU" dirty="0" smtClean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cs typeface="Aharoni" pitchFamily="2" charset="-79"/>
              </a:rPr>
              <a:t>коммуникацияның</a:t>
            </a:r>
            <a:r>
              <a:rPr lang="ru-RU" dirty="0" smtClean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dirty="0" err="1">
                <a:solidFill>
                  <a:srgbClr val="C00000"/>
                </a:solidFill>
                <a:cs typeface="Aharoni" pitchFamily="2" charset="-79"/>
              </a:rPr>
              <a:t>дамуы</a:t>
            </a:r>
            <a:r>
              <a:rPr lang="ru-RU" dirty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cs typeface="Aharoni" pitchFamily="2" charset="-79"/>
              </a:rPr>
              <a:t>ақпараттың</a:t>
            </a:r>
            <a:r>
              <a:rPr lang="ru-RU" dirty="0" smtClean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cs typeface="Aharoni" pitchFamily="2" charset="-79"/>
              </a:rPr>
              <a:t>таралуына</a:t>
            </a:r>
            <a:r>
              <a:rPr lang="ru-RU" dirty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cs typeface="Aharoni" pitchFamily="2" charset="-79"/>
              </a:rPr>
              <a:t>үлкен</a:t>
            </a:r>
            <a:r>
              <a:rPr lang="ru-RU" dirty="0" smtClean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dirty="0" err="1">
                <a:solidFill>
                  <a:srgbClr val="C00000"/>
                </a:solidFill>
                <a:cs typeface="Aharoni" pitchFamily="2" charset="-79"/>
              </a:rPr>
              <a:t>ә</a:t>
            </a:r>
            <a:r>
              <a:rPr lang="ru-RU" dirty="0" err="1" smtClean="0">
                <a:solidFill>
                  <a:srgbClr val="C00000"/>
                </a:solidFill>
                <a:cs typeface="Aharoni" pitchFamily="2" charset="-79"/>
              </a:rPr>
              <a:t>серін</a:t>
            </a:r>
            <a:r>
              <a:rPr lang="ru-RU" dirty="0" smtClean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dirty="0" err="1">
                <a:solidFill>
                  <a:srgbClr val="C00000"/>
                </a:solidFill>
                <a:cs typeface="Aharoni" pitchFamily="2" charset="-79"/>
              </a:rPr>
              <a:t>тигізді</a:t>
            </a:r>
            <a:r>
              <a:rPr lang="ru-RU" dirty="0">
                <a:solidFill>
                  <a:srgbClr val="C00000"/>
                </a:solidFill>
                <a:cs typeface="Aharoni" pitchFamily="2" charset="-79"/>
              </a:rPr>
              <a:t>. Француз </a:t>
            </a:r>
            <a:r>
              <a:rPr lang="ru-RU" dirty="0" err="1">
                <a:solidFill>
                  <a:srgbClr val="C00000"/>
                </a:solidFill>
                <a:cs typeface="Aharoni" pitchFamily="2" charset="-79"/>
              </a:rPr>
              <a:t>ғ</a:t>
            </a:r>
            <a:r>
              <a:rPr lang="ru-RU" dirty="0" err="1" smtClean="0">
                <a:solidFill>
                  <a:srgbClr val="C00000"/>
                </a:solidFill>
                <a:cs typeface="Aharoni" pitchFamily="2" charset="-79"/>
              </a:rPr>
              <a:t>алымы</a:t>
            </a:r>
            <a:r>
              <a:rPr lang="ru-RU" dirty="0" smtClean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dirty="0">
                <a:solidFill>
                  <a:srgbClr val="C00000"/>
                </a:solidFill>
                <a:cs typeface="Aharoni" pitchFamily="2" charset="-79"/>
              </a:rPr>
              <a:t>А. Моль </a:t>
            </a:r>
            <a:r>
              <a:rPr lang="ru-RU" dirty="0" err="1">
                <a:solidFill>
                  <a:srgbClr val="C00000"/>
                </a:solidFill>
                <a:cs typeface="Aharoni" pitchFamily="2" charset="-79"/>
              </a:rPr>
              <a:t>универсалды</a:t>
            </a:r>
            <a:r>
              <a:rPr lang="ru-RU" dirty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cs typeface="Aharoni" pitchFamily="2" charset="-79"/>
              </a:rPr>
              <a:t>ақпарат</a:t>
            </a:r>
            <a:r>
              <a:rPr lang="ru-RU" dirty="0" smtClean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dirty="0" err="1">
                <a:solidFill>
                  <a:srgbClr val="C00000"/>
                </a:solidFill>
                <a:cs typeface="Aharoni" pitchFamily="2" charset="-79"/>
              </a:rPr>
              <a:t>тарату</a:t>
            </a:r>
            <a:r>
              <a:rPr lang="ru-RU" dirty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dirty="0" err="1">
                <a:solidFill>
                  <a:srgbClr val="C00000"/>
                </a:solidFill>
                <a:cs typeface="Aharoni" pitchFamily="2" charset="-79"/>
              </a:rPr>
              <a:t>моделін</a:t>
            </a:r>
            <a:r>
              <a:rPr lang="ru-RU" dirty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dirty="0" err="1">
                <a:solidFill>
                  <a:srgbClr val="C00000"/>
                </a:solidFill>
                <a:cs typeface="Aharoni" pitchFamily="2" charset="-79"/>
              </a:rPr>
              <a:t>заманауи</a:t>
            </a:r>
            <a:r>
              <a:rPr lang="ru-RU" dirty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cs typeface="Aharoni" pitchFamily="2" charset="-79"/>
              </a:rPr>
              <a:t>қоғамға</a:t>
            </a:r>
            <a:r>
              <a:rPr lang="ru-RU" dirty="0" smtClean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dirty="0" err="1">
                <a:solidFill>
                  <a:srgbClr val="C00000"/>
                </a:solidFill>
                <a:cs typeface="Aharoni" pitchFamily="2" charset="-79"/>
              </a:rPr>
              <a:t>жеткізді</a:t>
            </a:r>
            <a:r>
              <a:rPr lang="ru-RU" dirty="0">
                <a:solidFill>
                  <a:srgbClr val="C00000"/>
                </a:solidFill>
                <a:cs typeface="Aharoni" pitchFamily="2" charset="-79"/>
              </a:rPr>
              <a:t>. Модель </a:t>
            </a:r>
            <a:r>
              <a:rPr lang="ru-RU" dirty="0" err="1">
                <a:solidFill>
                  <a:srgbClr val="C00000"/>
                </a:solidFill>
                <a:cs typeface="Aharoni" pitchFamily="2" charset="-79"/>
              </a:rPr>
              <a:t>жеке</a:t>
            </a:r>
            <a:r>
              <a:rPr lang="ru-RU" dirty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cs typeface="Aharoni" pitchFamily="2" charset="-79"/>
              </a:rPr>
              <a:t>шығармашылықтан</a:t>
            </a:r>
            <a:r>
              <a:rPr lang="ru-RU" dirty="0" smtClean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dirty="0" err="1">
                <a:solidFill>
                  <a:srgbClr val="C00000"/>
                </a:solidFill>
                <a:cs typeface="Aharoni" pitchFamily="2" charset="-79"/>
              </a:rPr>
              <a:t>басталады</a:t>
            </a:r>
            <a:r>
              <a:rPr lang="ru-RU" dirty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cs typeface="Aharoni" pitchFamily="2" charset="-79"/>
              </a:rPr>
              <a:t>және</a:t>
            </a:r>
            <a:r>
              <a:rPr lang="ru-RU" dirty="0" smtClean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cs typeface="Aharoni" pitchFamily="2" charset="-79"/>
              </a:rPr>
              <a:t>мәдени</a:t>
            </a:r>
            <a:r>
              <a:rPr lang="ru-RU" dirty="0" smtClean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dirty="0" err="1">
                <a:solidFill>
                  <a:srgbClr val="C00000"/>
                </a:solidFill>
                <a:cs typeface="Aharoni" pitchFamily="2" charset="-79"/>
              </a:rPr>
              <a:t>біріктіру</a:t>
            </a:r>
            <a:r>
              <a:rPr lang="ru-RU" dirty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cs typeface="Aharoni" pitchFamily="2" charset="-79"/>
              </a:rPr>
              <a:t>бұқаралық</a:t>
            </a:r>
            <a:r>
              <a:rPr lang="ru-RU" dirty="0" smtClean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cs typeface="Aharoni" pitchFamily="2" charset="-79"/>
              </a:rPr>
              <a:t>мәдениет</a:t>
            </a:r>
            <a:r>
              <a:rPr lang="ru-RU" dirty="0" smtClean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cs typeface="Aharoni" pitchFamily="2" charset="-79"/>
              </a:rPr>
              <a:t>қоғам</a:t>
            </a:r>
            <a:r>
              <a:rPr lang="ru-RU" dirty="0" smtClean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dirty="0" err="1">
                <a:solidFill>
                  <a:srgbClr val="C00000"/>
                </a:solidFill>
                <a:cs typeface="Aharoni" pitchFamily="2" charset="-79"/>
              </a:rPr>
              <a:t>ү</a:t>
            </a:r>
            <a:r>
              <a:rPr lang="ru-RU" dirty="0" err="1" smtClean="0">
                <a:solidFill>
                  <a:srgbClr val="C00000"/>
                </a:solidFill>
                <a:cs typeface="Aharoni" pitchFamily="2" charset="-79"/>
              </a:rPr>
              <a:t>лгісін</a:t>
            </a:r>
            <a:r>
              <a:rPr lang="ru-RU" dirty="0" smtClean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dirty="0" err="1">
                <a:solidFill>
                  <a:srgbClr val="C00000"/>
                </a:solidFill>
                <a:cs typeface="Aharoni" pitchFamily="2" charset="-79"/>
              </a:rPr>
              <a:t>жасайтын</a:t>
            </a:r>
            <a:r>
              <a:rPr lang="ru-RU" dirty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cs typeface="Aharoni" pitchFamily="2" charset="-79"/>
              </a:rPr>
              <a:t>тұйыќ</a:t>
            </a:r>
            <a:r>
              <a:rPr lang="ru-RU" dirty="0" smtClean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dirty="0">
                <a:solidFill>
                  <a:srgbClr val="C00000"/>
                </a:solidFill>
                <a:cs typeface="Aharoni" pitchFamily="2" charset="-79"/>
              </a:rPr>
              <a:t>контур </a:t>
            </a:r>
            <a:r>
              <a:rPr lang="ru-RU" dirty="0" err="1">
                <a:solidFill>
                  <a:srgbClr val="C00000"/>
                </a:solidFill>
                <a:cs typeface="Aharoni" pitchFamily="2" charset="-79"/>
              </a:rPr>
              <a:t>болып</a:t>
            </a:r>
            <a:r>
              <a:rPr lang="ru-RU" dirty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cs typeface="Aharoni" pitchFamily="2" charset="-79"/>
              </a:rPr>
              <a:t>табылады</a:t>
            </a:r>
            <a:r>
              <a:rPr lang="ru-RU" dirty="0" smtClean="0">
                <a:solidFill>
                  <a:srgbClr val="C00000"/>
                </a:solidFill>
                <a:cs typeface="Aharoni" pitchFamily="2" charset="-79"/>
              </a:rPr>
              <a:t>.</a:t>
            </a:r>
            <a:endParaRPr lang="ru-RU" dirty="0">
              <a:solidFill>
                <a:srgbClr val="C00000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01443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1" y="5229200"/>
            <a:ext cx="4032448" cy="1143000"/>
          </a:xfrm>
        </p:spPr>
        <p:txBody>
          <a:bodyPr/>
          <a:lstStyle/>
          <a:p>
            <a:pPr marL="0" indent="0">
              <a:buNone/>
            </a:pPr>
            <a:r>
              <a:rPr lang="kk-KZ" dirty="0" smtClean="0">
                <a:solidFill>
                  <a:schemeClr val="accent1">
                    <a:lumMod val="50000"/>
                  </a:schemeClr>
                </a:solidFill>
              </a:rPr>
              <a:t>А. Моль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731838"/>
            <a:ext cx="4652963" cy="5073650"/>
          </a:xfrm>
        </p:spPr>
        <p:txBody>
          <a:bodyPr>
            <a:normAutofit fontScale="85000" lnSpcReduction="20000"/>
          </a:bodyPr>
          <a:lstStyle/>
          <a:p>
            <a:pPr marL="45720" indent="0" algn="ctr">
              <a:buNone/>
            </a:pPr>
            <a:r>
              <a:rPr lang="kk-KZ" dirty="0" smtClean="0"/>
              <a:t> 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Мәдениет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негізінен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рухани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құбылыс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Мағыналары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алайда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болжағыш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ол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материалдық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емес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қ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олдан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қолға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ө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ткізуге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болмайтын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бір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кісіден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екіншісіге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тікелей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хабар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берілу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материалдық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кенеп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және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құрал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музыкалық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аспаптың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дыбысы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типографиялық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бояу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көмегімен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басылған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сөздер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 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Бұл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ретте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дыбыс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бояу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да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сөз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де тек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қ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ана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символ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болатын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шынайы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ә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лем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болатын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бірақ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шынайы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емес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көркем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тілінде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беріледі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08720"/>
            <a:ext cx="292417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4623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4531"/>
            <a:ext cx="925252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4294967295"/>
          </p:nvPr>
        </p:nvSpPr>
        <p:spPr>
          <a:xfrm>
            <a:off x="636070" y="332656"/>
            <a:ext cx="7320306" cy="3873584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kk-KZ" dirty="0" smtClean="0"/>
              <a:t>      </a:t>
            </a:r>
            <a:r>
              <a:rPr lang="kk-KZ" sz="2800" dirty="0" smtClean="0">
                <a:solidFill>
                  <a:schemeClr val="accent1">
                    <a:lumMod val="50000"/>
                  </a:schemeClr>
                </a:solidFill>
              </a:rPr>
              <a:t>Бұқаралық және элитарлық әдебиет</a:t>
            </a:r>
          </a:p>
          <a:p>
            <a:pPr marL="45720" indent="0">
              <a:buNone/>
            </a:pPr>
            <a:endParaRPr lang="kk-KZ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kk-KZ" sz="28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73646" y="1065817"/>
            <a:ext cx="2664296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solidFill>
                  <a:srgbClr val="FFFF00"/>
                </a:solidFill>
              </a:rPr>
              <a:t>Өнер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 rot="2042088">
            <a:off x="3364904" y="1844909"/>
            <a:ext cx="484632" cy="7609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9756312">
            <a:off x="4266935" y="1896751"/>
            <a:ext cx="484632" cy="7052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043606" y="2447685"/>
            <a:ext cx="2309299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FFFF00"/>
                </a:solidFill>
              </a:rPr>
              <a:t>Бұқаралық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562466" y="2519405"/>
            <a:ext cx="2232249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FFFF00"/>
                </a:solidFill>
              </a:rPr>
              <a:t>Элитарлық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270310" y="2825729"/>
            <a:ext cx="731520" cy="110732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81541" y="3933056"/>
            <a:ext cx="3014372" cy="269948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Бұқаралық</a:t>
            </a:r>
            <a:r>
              <a:rPr lang="ru-RU" dirty="0" smtClean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өнер</a:t>
            </a:r>
            <a:r>
              <a:rPr lang="ru-RU" dirty="0" smtClean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қарапайым,кәдімгі</a:t>
            </a:r>
            <a:r>
              <a:rPr lang="ru-RU" dirty="0" smtClean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оқырманға</a:t>
            </a:r>
            <a:r>
              <a:rPr lang="ru-RU" dirty="0">
                <a:solidFill>
                  <a:srgbClr val="FFFF00"/>
                </a:solidFill>
                <a:latin typeface="Times New Roman"/>
                <a:ea typeface="Times New Roman"/>
              </a:rPr>
              <a:t>, </a:t>
            </a:r>
            <a:r>
              <a:rPr lang="ru-RU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көрерменге</a:t>
            </a:r>
            <a:r>
              <a:rPr lang="ru-RU" dirty="0">
                <a:solidFill>
                  <a:srgbClr val="FFFF00"/>
                </a:solidFill>
                <a:latin typeface="Times New Roman"/>
                <a:ea typeface="Times New Roman"/>
              </a:rPr>
              <a:t>, </a:t>
            </a:r>
            <a:r>
              <a:rPr lang="ru-RU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тыңдарманға</a:t>
            </a:r>
            <a:r>
              <a:rPr lang="ru-RU" dirty="0" smtClean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арналған</a:t>
            </a:r>
            <a:r>
              <a:rPr lang="ru-RU" dirty="0">
                <a:solidFill>
                  <a:srgbClr val="FFFF00"/>
                </a:solidFill>
                <a:latin typeface="Times New Roman"/>
                <a:ea typeface="Times New Roman"/>
              </a:rPr>
              <a:t>. </a:t>
            </a:r>
            <a:r>
              <a:rPr lang="ru-RU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Коммуникациялық</a:t>
            </a:r>
            <a:r>
              <a:rPr lang="ru-RU" dirty="0" smtClean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ақпарат</a:t>
            </a:r>
            <a:r>
              <a:rPr lang="ru-RU" dirty="0" smtClean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құралдарының</a:t>
            </a:r>
            <a:r>
              <a:rPr lang="ru-RU" dirty="0" smtClean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пайда</a:t>
            </a:r>
            <a:r>
              <a:rPr lang="ru-RU" dirty="0" smtClean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/>
                <a:ea typeface="Times New Roman"/>
              </a:rPr>
              <a:t>болуымен</a:t>
            </a:r>
            <a:r>
              <a:rPr lang="ru-RU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/>
                <a:ea typeface="Times New Roman"/>
              </a:rPr>
              <a:t>ол</a:t>
            </a:r>
            <a:r>
              <a:rPr lang="ru-RU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кең</a:t>
            </a:r>
            <a:r>
              <a:rPr lang="ru-RU" dirty="0" smtClean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/>
                <a:ea typeface="Times New Roman"/>
              </a:rPr>
              <a:t>тарала</a:t>
            </a:r>
            <a:r>
              <a:rPr lang="ru-RU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бастады</a:t>
            </a:r>
            <a:r>
              <a:rPr lang="ru-RU" dirty="0" smtClean="0">
                <a:solidFill>
                  <a:srgbClr val="FFFF00"/>
                </a:solidFill>
                <a:latin typeface="Times New Roman"/>
                <a:ea typeface="Times New Roman"/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6853930" y="2888394"/>
            <a:ext cx="731520" cy="10446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178061" y="3933056"/>
            <a:ext cx="2978004" cy="266855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Элитарлық</a:t>
            </a:r>
            <a:r>
              <a:rPr lang="ru-RU" dirty="0" smtClean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өнер</a:t>
            </a:r>
            <a:r>
              <a:rPr lang="ru-RU" dirty="0" smtClean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бұл</a:t>
            </a:r>
            <a:r>
              <a:rPr lang="ru-RU" dirty="0" smtClean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күрделі</a:t>
            </a:r>
            <a:r>
              <a:rPr lang="ru-RU" dirty="0" smtClean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сараптаушыларға</a:t>
            </a:r>
            <a:r>
              <a:rPr lang="ru-RU" dirty="0" smtClean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арналған</a:t>
            </a:r>
            <a:r>
              <a:rPr lang="ru-RU" dirty="0">
                <a:solidFill>
                  <a:srgbClr val="FFFF00"/>
                </a:solidFill>
                <a:latin typeface="Times New Roman"/>
                <a:ea typeface="Times New Roman"/>
              </a:rPr>
              <a:t>. </a:t>
            </a:r>
            <a:r>
              <a:rPr lang="ru-RU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Оның</a:t>
            </a:r>
            <a:r>
              <a:rPr lang="ru-RU" dirty="0" smtClean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өмірлілігі</a:t>
            </a:r>
            <a:r>
              <a:rPr lang="ru-RU" dirty="0" smtClean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жарқын</a:t>
            </a:r>
            <a:r>
              <a:rPr lang="ru-RU" dirty="0" smtClean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/>
                <a:ea typeface="Times New Roman"/>
              </a:rPr>
              <a:t>эффектерге</a:t>
            </a:r>
            <a:r>
              <a:rPr lang="ru-RU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/>
                <a:ea typeface="Times New Roman"/>
              </a:rPr>
              <a:t>байланысты</a:t>
            </a:r>
            <a:r>
              <a:rPr lang="ru-RU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/>
                <a:ea typeface="Times New Roman"/>
              </a:rPr>
              <a:t>емес</a:t>
            </a:r>
            <a:r>
              <a:rPr lang="ru-RU" dirty="0">
                <a:solidFill>
                  <a:srgbClr val="FFFF00"/>
                </a:solidFill>
                <a:latin typeface="Times New Roman"/>
                <a:ea typeface="Times New Roman"/>
              </a:rPr>
              <a:t>. </a:t>
            </a:r>
            <a:r>
              <a:rPr lang="ru-RU" dirty="0" err="1">
                <a:solidFill>
                  <a:srgbClr val="FFFF00"/>
                </a:solidFill>
                <a:latin typeface="Times New Roman"/>
                <a:ea typeface="Times New Roman"/>
              </a:rPr>
              <a:t>Ол</a:t>
            </a:r>
            <a:r>
              <a:rPr lang="ru-RU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әлемнің</a:t>
            </a:r>
            <a:r>
              <a:rPr lang="ru-RU" dirty="0" smtClean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/>
                <a:ea typeface="Times New Roman"/>
              </a:rPr>
              <a:t>таныс</a:t>
            </a:r>
            <a:r>
              <a:rPr lang="ru-RU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және</a:t>
            </a:r>
            <a:r>
              <a:rPr lang="ru-RU" dirty="0" smtClean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/>
                <a:ea typeface="Times New Roman"/>
              </a:rPr>
              <a:t>битаныс</a:t>
            </a:r>
            <a:r>
              <a:rPr lang="ru-RU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/>
                <a:ea typeface="Times New Roman"/>
              </a:rPr>
              <a:t>белгісіз</a:t>
            </a:r>
            <a:r>
              <a:rPr lang="ru-RU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/>
                <a:ea typeface="Times New Roman"/>
              </a:rPr>
              <a:t>тараптарын</a:t>
            </a:r>
            <a:r>
              <a:rPr lang="ru-RU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/>
                <a:ea typeface="Times New Roman"/>
              </a:rPr>
              <a:t>білу</a:t>
            </a:r>
            <a:r>
              <a:rPr lang="ru-RU" dirty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мақсатына</a:t>
            </a:r>
            <a:r>
              <a:rPr lang="ru-RU" dirty="0" smtClean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Times New Roman"/>
                <a:ea typeface="Times New Roman"/>
              </a:rPr>
              <a:t>бағытталған</a:t>
            </a:r>
            <a:r>
              <a:rPr lang="ru-RU" dirty="0">
                <a:solidFill>
                  <a:srgbClr val="FFFF00"/>
                </a:solidFill>
                <a:latin typeface="Times New Roman"/>
                <a:ea typeface="Times New Roman"/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6381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4294967295"/>
          </p:nvPr>
        </p:nvSpPr>
        <p:spPr>
          <a:xfrm>
            <a:off x="1143000" y="1052736"/>
            <a:ext cx="6400800" cy="50405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kk-KZ" dirty="0" smtClean="0">
                <a:latin typeface="Segoe Script" pitchFamily="34" charset="0"/>
              </a:rPr>
              <a:t> 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нер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ұбылысы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біріншіден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рухани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екіншіден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контекстуалды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адам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феноменімен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тікелей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байланысты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Өнер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мәдениеті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тек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бізде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ғ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ана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бар, 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бұл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адам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құбылысының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спецификасы.Сол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сәттен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бастап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олар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өздері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адамды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бірегей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жаратылыс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деп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анықтайды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табиғаттан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бөлініп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және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жасанды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мәдениет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ортасында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өмір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сүруге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қ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абілетті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Одан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басқа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адам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жоқ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531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71400"/>
            <a:ext cx="9324528" cy="727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4294967295"/>
          </p:nvPr>
        </p:nvSpPr>
        <p:spPr>
          <a:xfrm>
            <a:off x="323528" y="731520"/>
            <a:ext cx="8352928" cy="5793824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kk-KZ" dirty="0" smtClean="0">
                <a:solidFill>
                  <a:schemeClr val="bg1"/>
                </a:solidFill>
              </a:rPr>
              <a:t>   </a:t>
            </a:r>
            <a:r>
              <a:rPr lang="ru-RU" sz="2800" dirty="0" err="1" smtClean="0">
                <a:solidFill>
                  <a:schemeClr val="bg1"/>
                </a:solidFill>
                <a:latin typeface="Times New Roman"/>
                <a:ea typeface="Times New Roman"/>
              </a:rPr>
              <a:t>Бұќаралық</a:t>
            </a:r>
            <a:r>
              <a:rPr lang="ru-RU" sz="2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/>
                <a:ea typeface="Times New Roman"/>
              </a:rPr>
              <a:t>өнер</a:t>
            </a:r>
            <a:r>
              <a:rPr lang="ru-RU" sz="2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/>
                <a:ea typeface="Times New Roman"/>
              </a:rPr>
              <a:t>шығармалары</a:t>
            </a:r>
            <a:r>
              <a:rPr lang="ru-RU" sz="2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/>
                <a:ea typeface="Times New Roman"/>
              </a:rPr>
              <a:t>фольклорлық</a:t>
            </a:r>
            <a:r>
              <a:rPr lang="ru-RU" sz="2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latin typeface="Times New Roman"/>
                <a:ea typeface="Times New Roman"/>
              </a:rPr>
              <a:t>мифологиялық</a:t>
            </a:r>
            <a:r>
              <a:rPr lang="ru-RU" sz="2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/>
                <a:ea typeface="Times New Roman"/>
              </a:rPr>
              <a:t>құрылғылармен</a:t>
            </a:r>
            <a:r>
              <a:rPr lang="ru-RU" sz="2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/>
                <a:ea typeface="Times New Roman"/>
              </a:rPr>
              <a:t>байланысты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  <a:latin typeface="Times New Roman"/>
                <a:ea typeface="Times New Roman"/>
              </a:rPr>
              <a:t>Тұрақты</a:t>
            </a:r>
            <a:r>
              <a:rPr lang="ru-RU" sz="2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/>
                <a:ea typeface="Times New Roman"/>
              </a:rPr>
              <a:t>бұқаралық</a:t>
            </a:r>
            <a:r>
              <a:rPr lang="ru-RU" sz="2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жанрлар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негізінде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белгілі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бір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кµріністердіњ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 , </a:t>
            </a:r>
            <a:r>
              <a:rPr lang="ru-RU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жєне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жалпы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белгілі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формулалар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 , </a:t>
            </a:r>
            <a:r>
              <a:rPr lang="ru-RU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кµркемµнер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алып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барушысы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болып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табылады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  <a:latin typeface="Times New Roman"/>
                <a:ea typeface="Times New Roman"/>
              </a:rPr>
              <a:t>Бұндай</a:t>
            </a:r>
            <a:r>
              <a:rPr lang="ru-RU" sz="2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кµріністік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конструкцияларды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  </a:t>
            </a:r>
            <a:r>
              <a:rPr lang="ru-RU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элитарлыќ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 µ</a:t>
            </a:r>
            <a:r>
              <a:rPr lang="ru-RU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нерде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 де </a:t>
            </a:r>
            <a:r>
              <a:rPr lang="ru-RU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аныќтауѓа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болады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біраќ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онда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жоѓарылатылѓан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latin typeface="Times New Roman"/>
                <a:ea typeface="Times New Roman"/>
              </a:rPr>
              <a:t>бұќаралыќтаѓы</a:t>
            </a:r>
            <a:r>
              <a:rPr lang="ru-RU" sz="2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сияќты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тµмендетілмеген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. </a:t>
            </a:r>
            <a:r>
              <a:rPr lang="ru-RU" sz="2800" dirty="0" err="1" smtClean="0">
                <a:solidFill>
                  <a:schemeClr val="bg1"/>
                </a:solidFill>
                <a:latin typeface="Times New Roman"/>
                <a:ea typeface="Times New Roman"/>
              </a:rPr>
              <a:t>Бұќаралыќ</a:t>
            </a:r>
            <a:r>
              <a:rPr lang="ru-RU" sz="2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оќырмандардыњ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/>
                <a:ea typeface="Times New Roman"/>
              </a:rPr>
              <a:t>сүйікті</a:t>
            </a:r>
            <a:r>
              <a:rPr lang="ru-RU" sz="2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кµріністерімен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таќырыптарын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єлеуметтанушылар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тізімдемелеп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жіберген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.  </a:t>
            </a:r>
            <a:r>
              <a:rPr lang="ru-RU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Ресей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оќулыѓын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бірінші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зерттеушілер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романдарда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оќушы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шаруаларѓа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: патриотизм , </a:t>
            </a:r>
            <a:r>
              <a:rPr lang="ru-RU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патшаѓа,отанѓа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деген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махаббат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ќарызѓа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сенімділік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соѓыстаѓы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батырлыќ,ерлік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жєне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т.б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. </a:t>
            </a:r>
            <a:endParaRPr lang="ru-RU" sz="2800" dirty="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marL="45720" indent="0">
              <a:buNone/>
            </a:pPr>
            <a:r>
              <a:rPr lang="kk-KZ" sz="2800" dirty="0">
                <a:solidFill>
                  <a:schemeClr val="bg1"/>
                </a:solidFill>
                <a:latin typeface="Times New Roman"/>
              </a:rPr>
              <a:t> </a:t>
            </a:r>
            <a:r>
              <a:rPr lang="kk-KZ" sz="2800" dirty="0" smtClean="0">
                <a:solidFill>
                  <a:schemeClr val="bg1"/>
                </a:solidFill>
                <a:latin typeface="Times New Roman"/>
              </a:rPr>
              <a:t>  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2195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8062912" cy="266429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7. </a:t>
            </a:r>
            <a:r>
              <a:rPr lang="kk-KZ" sz="4900" b="1" i="1" dirty="0" smtClean="0">
                <a:solidFill>
                  <a:srgbClr val="FF0000"/>
                </a:solidFill>
                <a:latin typeface="Arbat" panose="02020500000000000000" pitchFamily="18" charset="-52"/>
              </a:rPr>
              <a:t>Ә</a:t>
            </a:r>
            <a:r>
              <a:rPr lang="ru-RU" sz="4900" b="1" i="1" dirty="0" err="1" smtClean="0">
                <a:solidFill>
                  <a:srgbClr val="FF0000"/>
                </a:solidFill>
                <a:latin typeface="Arbat" panose="02020500000000000000" pitchFamily="18" charset="-52"/>
              </a:rPr>
              <a:t>леуметтік</a:t>
            </a:r>
            <a:r>
              <a:rPr lang="ru-RU" sz="4900" b="1" i="1" dirty="0" smtClean="0">
                <a:solidFill>
                  <a:srgbClr val="FF0000"/>
                </a:solidFill>
                <a:latin typeface="Arbat" panose="02020500000000000000" pitchFamily="18" charset="-52"/>
              </a:rPr>
              <a:t> </a:t>
            </a:r>
            <a:r>
              <a:rPr lang="ru-RU" sz="4900" b="1" i="1" dirty="0" err="1" smtClean="0">
                <a:solidFill>
                  <a:srgbClr val="FF0000"/>
                </a:solidFill>
                <a:latin typeface="Arbat" panose="02020500000000000000" pitchFamily="18" charset="-52"/>
              </a:rPr>
              <a:t>және</a:t>
            </a:r>
            <a:r>
              <a:rPr lang="ru-RU" sz="4900" b="1" i="1" dirty="0" smtClean="0">
                <a:solidFill>
                  <a:srgbClr val="FF0000"/>
                </a:solidFill>
                <a:latin typeface="Arbat" panose="02020500000000000000" pitchFamily="18" charset="-52"/>
              </a:rPr>
              <a:t> </a:t>
            </a:r>
            <a:r>
              <a:rPr lang="ru-RU" sz="4900" b="1" i="1" dirty="0" err="1" smtClean="0">
                <a:solidFill>
                  <a:srgbClr val="FF0000"/>
                </a:solidFill>
                <a:latin typeface="Arbat" panose="02020500000000000000" pitchFamily="18" charset="-52"/>
              </a:rPr>
              <a:t>психологиялық</a:t>
            </a:r>
            <a:r>
              <a:rPr lang="ru-RU" sz="4900" b="1" i="1" dirty="0" smtClean="0">
                <a:solidFill>
                  <a:srgbClr val="FF0000"/>
                </a:solidFill>
                <a:latin typeface="Arbat" panose="02020500000000000000" pitchFamily="18" charset="-52"/>
              </a:rPr>
              <a:t> </a:t>
            </a:r>
            <a:r>
              <a:rPr lang="ru-RU" sz="4900" b="1" i="1" dirty="0" err="1" smtClean="0">
                <a:solidFill>
                  <a:srgbClr val="FF0000"/>
                </a:solidFill>
                <a:latin typeface="Arbat" panose="02020500000000000000" pitchFamily="18" charset="-52"/>
              </a:rPr>
              <a:t>аспектілерінің</a:t>
            </a:r>
            <a:r>
              <a:rPr lang="ru-RU" sz="4900" b="1" i="1" dirty="0" smtClean="0">
                <a:solidFill>
                  <a:srgbClr val="FF0000"/>
                </a:solidFill>
                <a:latin typeface="Arbat" panose="02020500000000000000" pitchFamily="18" charset="-52"/>
              </a:rPr>
              <a:t>  </a:t>
            </a:r>
            <a:r>
              <a:rPr lang="ru-RU" sz="4900" b="1" i="1" dirty="0" err="1">
                <a:solidFill>
                  <a:srgbClr val="FF0000"/>
                </a:solidFill>
                <a:latin typeface="Arbat" panose="02020500000000000000" pitchFamily="18" charset="-52"/>
              </a:rPr>
              <a:t>баспа</a:t>
            </a:r>
            <a:r>
              <a:rPr lang="ru-RU" sz="4900" b="1" i="1" dirty="0">
                <a:solidFill>
                  <a:srgbClr val="FF0000"/>
                </a:solidFill>
                <a:latin typeface="Arbat" panose="02020500000000000000" pitchFamily="18" charset="-52"/>
              </a:rPr>
              <a:t> </a:t>
            </a:r>
            <a:r>
              <a:rPr lang="ru-RU" sz="4900" b="1" i="1" dirty="0" err="1" smtClean="0">
                <a:solidFill>
                  <a:srgbClr val="FF0000"/>
                </a:solidFill>
                <a:latin typeface="Arbat" panose="02020500000000000000" pitchFamily="18" charset="-52"/>
              </a:rPr>
              <a:t>қызметі</a:t>
            </a:r>
            <a:r>
              <a:rPr lang="ru-RU" sz="4900" b="1" i="1" dirty="0" smtClean="0">
                <a:solidFill>
                  <a:srgbClr val="FF0000"/>
                </a:solidFill>
                <a:latin typeface="Arbat" panose="02020500000000000000" pitchFamily="18" charset="-52"/>
              </a:rPr>
              <a:t> </a:t>
            </a:r>
            <a:endParaRPr lang="ru-RU" b="1" i="1" dirty="0">
              <a:solidFill>
                <a:srgbClr val="FF0000"/>
              </a:solidFill>
              <a:latin typeface="Arbat" panose="02020500000000000000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495046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058"/>
            <a:ext cx="8229600" cy="85725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  <a:latin typeface="Arbat" panose="02020500000000000000" pitchFamily="18" charset="-52"/>
              </a:rPr>
              <a:t>Әлеуметтік</a:t>
            </a:r>
            <a:r>
              <a:rPr lang="ru-RU" sz="2400" b="1" dirty="0" smtClean="0">
                <a:solidFill>
                  <a:srgbClr val="FF0000"/>
                </a:solidFill>
                <a:latin typeface="Arbat" panose="02020500000000000000" pitchFamily="18" charset="-52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rbat" panose="02020500000000000000" pitchFamily="18" charset="-52"/>
              </a:rPr>
              <a:t>-</a:t>
            </a:r>
            <a:r>
              <a:rPr lang="ru-RU" sz="2400" b="1" dirty="0" err="1" smtClean="0">
                <a:solidFill>
                  <a:srgbClr val="FF0000"/>
                </a:solidFill>
                <a:latin typeface="Arbat" panose="02020500000000000000" pitchFamily="18" charset="-52"/>
              </a:rPr>
              <a:t>психологиялық</a:t>
            </a:r>
            <a:r>
              <a:rPr lang="ru-RU" sz="2400" b="1" dirty="0" smtClean="0">
                <a:solidFill>
                  <a:srgbClr val="FF0000"/>
                </a:solidFill>
                <a:latin typeface="Arbat" panose="02020500000000000000" pitchFamily="18" charset="-52"/>
              </a:rPr>
              <a:t>  </a:t>
            </a:r>
            <a:r>
              <a:rPr lang="ru-RU" sz="2400" b="1" dirty="0" err="1">
                <a:solidFill>
                  <a:srgbClr val="FF0000"/>
                </a:solidFill>
                <a:latin typeface="Arbat" panose="02020500000000000000" pitchFamily="18" charset="-52"/>
              </a:rPr>
              <a:t>жазбаша</a:t>
            </a:r>
            <a:r>
              <a:rPr lang="ru-RU" sz="2400" b="1" dirty="0">
                <a:solidFill>
                  <a:srgbClr val="FF0000"/>
                </a:solidFill>
                <a:latin typeface="Arbat" panose="02020500000000000000" pitchFamily="18" charset="-52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Arbat" panose="02020500000000000000" pitchFamily="18" charset="-52"/>
              </a:rPr>
              <a:t>қызметінің</a:t>
            </a:r>
            <a:r>
              <a:rPr lang="ru-RU" sz="2400" b="1" dirty="0" smtClean="0">
                <a:solidFill>
                  <a:srgbClr val="FF0000"/>
                </a:solidFill>
                <a:latin typeface="Arbat" panose="02020500000000000000" pitchFamily="18" charset="-52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bat" panose="02020500000000000000" pitchFamily="18" charset="-52"/>
              </a:rPr>
              <a:t>механизмдері</a:t>
            </a:r>
            <a:r>
              <a:rPr lang="ru-RU" sz="2400" b="1" dirty="0">
                <a:solidFill>
                  <a:srgbClr val="FF0000"/>
                </a:solidFill>
                <a:latin typeface="Arbat" panose="02020500000000000000" pitchFamily="18" charset="-52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90" y="1124744"/>
            <a:ext cx="4400871" cy="558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16" y="1139145"/>
            <a:ext cx="4248473" cy="563231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Суретші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мотивациясы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компоненттен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1) </a:t>
            </a:r>
            <a:r>
              <a:rPr lang="ru-R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бағытталған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2)</a:t>
            </a:r>
            <a:r>
              <a:rPr lang="ru-R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еріксіз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ызмет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b="1" i="1" u="sng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b="1" i="1" u="sng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отив</a:t>
            </a:r>
            <a:r>
              <a:rPr lang="ru-RU" b="1" i="1" u="sng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бақыланбайтын</a:t>
            </a:r>
            <a:r>
              <a:rPr lang="ru-RU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концепциясы</a:t>
            </a:r>
            <a:r>
              <a:rPr lang="ru-RU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анықталады</a:t>
            </a:r>
            <a:r>
              <a:rPr lang="ru-RU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ажеттілігін</a:t>
            </a:r>
            <a:r>
              <a:rPr lang="ru-RU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мотивация, </a:t>
            </a:r>
            <a:r>
              <a:rPr lang="ru-RU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бейімділік</a:t>
            </a:r>
            <a:r>
              <a:rPr lang="ru-RU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ниет</a:t>
            </a:r>
            <a:r>
              <a:rPr lang="ru-RU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ықылас</a:t>
            </a:r>
            <a:r>
              <a:rPr lang="ru-RU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Тіпті</a:t>
            </a:r>
            <a:r>
              <a:rPr lang="ru-RU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суретшінің</a:t>
            </a:r>
            <a:r>
              <a:rPr lang="ru-RU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қызығуышылығы</a:t>
            </a:r>
            <a:r>
              <a:rPr lang="ru-RU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болмағанда</a:t>
            </a:r>
            <a:r>
              <a:rPr lang="ru-RU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да, </a:t>
            </a:r>
            <a:r>
              <a:rPr lang="ru-RU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</a:t>
            </a:r>
            <a:r>
              <a:rPr lang="ru-RU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процессі</a:t>
            </a:r>
            <a:r>
              <a:rPr lang="ru-RU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мотивті</a:t>
            </a:r>
            <a:r>
              <a:rPr lang="ru-RU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</a:t>
            </a:r>
            <a:r>
              <a:rPr lang="ru-RU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интенцияның</a:t>
            </a:r>
            <a:r>
              <a:rPr lang="ru-RU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әр-түрлі</a:t>
            </a:r>
            <a:r>
              <a:rPr lang="ru-RU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параметрлерді</a:t>
            </a:r>
            <a:r>
              <a:rPr lang="ru-RU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тандауға</a:t>
            </a:r>
            <a:r>
              <a:rPr lang="ru-RU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Интенция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суретшінің</a:t>
            </a: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бейімділігін</a:t>
            </a: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</a:t>
            </a:r>
            <a:r>
              <a:rPr lang="ru-RU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лдебір</a:t>
            </a: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тақырыптарға</a:t>
            </a: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ркем</a:t>
            </a: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бейнеліліктің</a:t>
            </a: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</a:t>
            </a:r>
            <a:r>
              <a:rPr lang="ru-RU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діс-айлаларына</a:t>
            </a: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мінездің</a:t>
            </a: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тілдік</a:t>
            </a: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композициялық</a:t>
            </a: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</a:t>
            </a:r>
            <a:r>
              <a:rPr lang="ru-RU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дістер</a:t>
            </a: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өзімен</a:t>
            </a: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талдамалы</a:t>
            </a: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туындыда</a:t>
            </a: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байқалады</a:t>
            </a: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5446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57771" y="12778"/>
            <a:ext cx="2917675" cy="670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78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Шығармашылықтын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8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8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жері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78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интуиция</a:t>
            </a:r>
            <a:r>
              <a:rPr lang="ru-RU" sz="178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just"/>
            <a:r>
              <a:rPr lang="ru-RU" sz="178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78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Интуиция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8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8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78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8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бейсаналық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8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серпін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8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түсіну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8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8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8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мәлімет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8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біздін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8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санамызбен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8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өңделмейді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8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8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көпшілігі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8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8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санасында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8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сақталады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8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жєне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8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8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</a:t>
            </a:r>
            <a:r>
              <a:rPr lang="ru-RU" sz="178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рекетіне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8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</a:t>
            </a:r>
            <a:r>
              <a:rPr lang="ru-RU" sz="178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8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8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Интуиция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78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қарастыру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8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көру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8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андау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8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8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8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рухани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8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көру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8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ұғыну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8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шабыттану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8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түсіну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8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ұғыну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8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Ақиқатты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8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дәлелсіз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тура </a:t>
            </a:r>
            <a:r>
              <a:rPr lang="ru-RU" sz="178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нақты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8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қабылдау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8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қабілеті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8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Интуитивті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8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78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заттың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8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мәнін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8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ұғыну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8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8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замандағы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8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философияда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интуиция </a:t>
            </a:r>
            <a:r>
              <a:rPr lang="ru-RU" sz="178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таным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8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қызметінің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8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8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8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8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қарастырылды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Кант, Шеллинг </a:t>
            </a:r>
            <a:r>
              <a:rPr lang="ru-RU" sz="178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философиясында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8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елеулі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8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8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</a:t>
            </a:r>
            <a:r>
              <a:rPr lang="ru-RU" sz="178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8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38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5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9624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363272" cy="139903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ru-RU" sz="3600" dirty="0" err="1" smtClean="0">
                <a:solidFill>
                  <a:srgbClr val="FF0000"/>
                </a:solidFill>
                <a:latin typeface="Arbat" panose="02020500000000000000" pitchFamily="18" charset="-52"/>
              </a:rPr>
              <a:t>Әр</a:t>
            </a:r>
            <a:r>
              <a:rPr lang="ru-RU" sz="3600" dirty="0" smtClean="0">
                <a:solidFill>
                  <a:srgbClr val="FF0000"/>
                </a:solidFill>
                <a:latin typeface="Arbat" panose="02020500000000000000" pitchFamily="18" charset="-52"/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  <a:latin typeface="Arbat" panose="02020500000000000000" pitchFamily="18" charset="-52"/>
              </a:rPr>
              <a:t>түрлі</a:t>
            </a:r>
            <a:r>
              <a:rPr lang="ru-RU" sz="3600" dirty="0" smtClean="0">
                <a:solidFill>
                  <a:srgbClr val="FF0000"/>
                </a:solidFill>
                <a:latin typeface="Arbat" panose="02020500000000000000" pitchFamily="18" charset="-52"/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  <a:latin typeface="Arbat" panose="02020500000000000000" pitchFamily="18" charset="-52"/>
              </a:rPr>
              <a:t>кезеңдерде</a:t>
            </a:r>
            <a:r>
              <a:rPr lang="ru-RU" sz="3600" dirty="0" smtClean="0">
                <a:solidFill>
                  <a:srgbClr val="FF0000"/>
                </a:solidFill>
                <a:latin typeface="Arbat" panose="02020500000000000000" pitchFamily="18" charset="-52"/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  <a:latin typeface="Arbat" panose="02020500000000000000" pitchFamily="18" charset="-52"/>
              </a:rPr>
              <a:t>басылымның</a:t>
            </a:r>
            <a:r>
              <a:rPr lang="ru-RU" sz="3600" dirty="0" smtClean="0">
                <a:solidFill>
                  <a:srgbClr val="FF0000"/>
                </a:solidFill>
                <a:latin typeface="Arbat" panose="02020500000000000000" pitchFamily="18" charset="-52"/>
              </a:rPr>
              <a:t> </a:t>
            </a:r>
            <a:r>
              <a:rPr lang="ru-RU" sz="3600" dirty="0" err="1">
                <a:solidFill>
                  <a:srgbClr val="FF0000"/>
                </a:solidFill>
                <a:latin typeface="Arbat" panose="02020500000000000000" pitchFamily="18" charset="-52"/>
              </a:rPr>
              <a:t>шешімін</a:t>
            </a:r>
            <a:r>
              <a:rPr lang="ru-RU" sz="3600" dirty="0">
                <a:solidFill>
                  <a:srgbClr val="FF0000"/>
                </a:solidFill>
                <a:latin typeface="Arbat" panose="02020500000000000000" pitchFamily="18" charset="-52"/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  <a:latin typeface="Arbat" panose="02020500000000000000" pitchFamily="18" charset="-52"/>
              </a:rPr>
              <a:t>қабылдау</a:t>
            </a:r>
            <a:endParaRPr lang="ru-RU" sz="3600" dirty="0">
              <a:solidFill>
                <a:srgbClr val="FF0000"/>
              </a:solidFill>
              <a:latin typeface="Arbat" panose="02020500000000000000" pitchFamily="18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916832"/>
            <a:ext cx="8352928" cy="4616648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азіргі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заманғы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Ресей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экономикасының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біріне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отандық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кәсіпорындардың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құқықтық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экономикалық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тәуелсіздік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саналады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атар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бостандыққа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кәсіпкерліктің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көбісі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айтарлықтай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қиындықтарға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тап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тек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өзінін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дамуына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кедергі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болғанымен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атар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мемлекеттің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экономикасын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кризистік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жағдайдан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шығуына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кедергі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жасайды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Маркетинг (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ағылш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—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рынок‚ базар‚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өткізу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‚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сауда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—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кәсіпорынның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фирманың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бірлестіктің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‚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тауар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өндіру-өткізу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сауда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Маркетинг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нарық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дамуының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жай-күйі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келешегін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зерделеуге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негізделеді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тұтыну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өндіріс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өніміне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тауарға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‚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көрсетілетін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қызметке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сұранымды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қалыптастырады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табыс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мақсатымен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рынокта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тауарлардың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өткізілуін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тездетуге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бағытталады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Маркетинг —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сұранымды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жан-жақты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зерделеп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‚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болжау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‚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жарнаманы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‚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өндірісті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ынталандыру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‚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тасымалдаудың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заманғы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тәсілдерін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‚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тауарлардың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тұтынушыға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жетуіне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жәрдемдесетін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тех.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түрлерін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кәсіпорынның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өнімді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әзірлеу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‚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өндіру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өткізу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жөніндегі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ұйымдық-техникалық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‚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қаржы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‚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коммерциялық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kk-K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Маркетингтін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ортасы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факторлар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арќылы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жасалады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·	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макроорта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·	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микроорта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403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ome\Desktop\pink-background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500042"/>
            <a:ext cx="871540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Психологиялық көзқарас бойынша:</a:t>
            </a:r>
            <a:endParaRPr lang="ru-RU" sz="3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“Психологиялық қызметтің күрделі көрінісі,байымның және мәтіннің өндеу үрдісі нәтижесі мен қабылдауы болып табылады”</a:t>
            </a:r>
            <a:endParaRPr lang="en-US" sz="3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Әлеуметтік көзқарас бойынша:</a:t>
            </a:r>
            <a:endParaRPr lang="ru-RU" sz="3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“Бұл танымдық коммуникативті қызмет мағынасы белсенділікте,әлеуметтік субьектінің сұранысына қарай мәтіннің мазмұнын өзгерту”</a:t>
            </a:r>
            <a:endParaRPr lang="ru-RU" sz="3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Оқу-бұл қызмет.Кез-келген қызметтің мақсаты болады,яғни бір нәтиже күтеді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35455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416824" cy="1008112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66"/>
                </a:solidFill>
                <a:latin typeface="Arbat" panose="02020500000000000000" pitchFamily="18" charset="-52"/>
              </a:rPr>
              <a:t> </a:t>
            </a:r>
            <a:r>
              <a:rPr lang="ru-RU" sz="31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Жариялау</a:t>
            </a:r>
            <a:r>
              <a:rPr lang="ru-RU" sz="31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31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шешім</a:t>
            </a:r>
            <a:r>
              <a:rPr lang="ru-RU" sz="31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дайындау</a:t>
            </a:r>
            <a:r>
              <a:rPr lang="ru-RU" sz="31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кезеңдері</a:t>
            </a:r>
            <a:endParaRPr lang="ru-RU" sz="31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623559"/>
              </p:ext>
            </p:extLst>
          </p:nvPr>
        </p:nvGraphicFramePr>
        <p:xfrm>
          <a:off x="539552" y="1484787"/>
          <a:ext cx="8064896" cy="5242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86804"/>
                <a:gridCol w="209566"/>
                <a:gridCol w="4168526"/>
              </a:tblGrid>
              <a:tr h="1822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Ішкі</a:t>
                      </a: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факторлар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013" marR="43013" marT="0" marB="0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Сырт</a:t>
                      </a:r>
                      <a:r>
                        <a:rPr lang="kk-KZ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</a:t>
                      </a:r>
                      <a:r>
                        <a:rPr lang="en-US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 </a:t>
                      </a:r>
                      <a:r>
                        <a:rPr lang="en-US" sz="11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факторлар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013" marR="43013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081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kk-KZ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</a:t>
                      </a:r>
                      <a:r>
                        <a:rPr lang="en-US" sz="11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дебиетті</a:t>
                      </a:r>
                      <a:r>
                        <a:rPr lang="kk-KZ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ң</a:t>
                      </a:r>
                      <a:r>
                        <a:rPr lang="en-US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</a:t>
                      </a:r>
                      <a:r>
                        <a:rPr lang="kk-KZ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</a:t>
                      </a:r>
                      <a:r>
                        <a:rPr lang="en-US" sz="11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уын</a:t>
                      </a:r>
                      <a:r>
                        <a:rPr lang="en-US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жылды</a:t>
                      </a:r>
                      <a:r>
                        <a:rPr lang="kk-KZ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</a:t>
                      </a:r>
                      <a:r>
                        <a:rPr lang="en-US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жоспар</a:t>
                      </a:r>
                      <a:r>
                        <a:rPr lang="kk-KZ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</a:t>
                      </a:r>
                      <a:r>
                        <a:rPr lang="en-US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 </a:t>
                      </a:r>
                      <a:r>
                        <a:rPr lang="en-US" sz="11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дайындау</a:t>
                      </a: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013" marR="43013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687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Концептуалды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013" marR="43013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Саяси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013" marR="43013" marT="0" marB="0">
                    <a:solidFill>
                      <a:srgbClr val="FFFF00"/>
                    </a:solidFill>
                  </a:tcPr>
                </a:tc>
              </a:tr>
              <a:tr h="275405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</a:t>
                      </a:r>
                      <a:r>
                        <a:rPr lang="en-US" sz="11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аржылы</a:t>
                      </a:r>
                      <a:r>
                        <a:rPr lang="kk-KZ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013" marR="43013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Әл</a:t>
                      </a:r>
                      <a:r>
                        <a:rPr lang="en-US" sz="11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еуметтік-демографиялы</a:t>
                      </a:r>
                      <a:r>
                        <a:rPr lang="kk-KZ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013" marR="43013" marT="0" marB="0">
                    <a:solidFill>
                      <a:srgbClr val="FFFF00"/>
                    </a:solidFill>
                  </a:tcPr>
                </a:tc>
              </a:tr>
              <a:tr h="18220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Маркетингтік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013" marR="43013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Құқықтық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13" marR="43013" marT="0" marB="0">
                    <a:solidFill>
                      <a:srgbClr val="FFFF00"/>
                    </a:solidFill>
                  </a:tcPr>
                </a:tc>
              </a:tr>
              <a:tr h="20196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Материалды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013" marR="43013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07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Редакторды</a:t>
                      </a:r>
                      <a:r>
                        <a:rPr lang="kk-KZ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ң</a:t>
                      </a:r>
                      <a:r>
                        <a:rPr lang="en-US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жеке</a:t>
                      </a: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</a:t>
                      </a:r>
                      <a:r>
                        <a:rPr lang="en-US" sz="11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ызу</a:t>
                      </a:r>
                      <a:r>
                        <a:rPr lang="kk-KZ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</a:t>
                      </a:r>
                      <a:r>
                        <a:rPr lang="en-US" sz="11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ышылы</a:t>
                      </a:r>
                      <a:r>
                        <a:rPr lang="kk-KZ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</a:t>
                      </a:r>
                      <a:r>
                        <a:rPr lang="en-US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013" marR="43013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070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1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Жариялау</a:t>
                      </a: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</a:t>
                      </a:r>
                      <a:r>
                        <a:rPr lang="en-US" sz="11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шін</a:t>
                      </a:r>
                      <a:r>
                        <a:rPr lang="en-US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авторды</a:t>
                      </a:r>
                      <a:r>
                        <a:rPr lang="kk-KZ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ң</a:t>
                      </a:r>
                      <a:r>
                        <a:rPr lang="en-US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келісім-шарт</a:t>
                      </a: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шешімін</a:t>
                      </a: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</a:t>
                      </a:r>
                      <a:r>
                        <a:rPr lang="en-US" sz="11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абылдау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013" marR="43013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9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Концептуалды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013" marR="43013" marT="0" marB="0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Құқықтық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013" marR="43013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2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</a:t>
                      </a:r>
                      <a:r>
                        <a:rPr lang="en-US" sz="11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аржылы</a:t>
                      </a:r>
                      <a:r>
                        <a:rPr lang="kk-KZ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013" marR="43013" marT="0" marB="0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</a:t>
                      </a:r>
                      <a:r>
                        <a:rPr lang="en-US" sz="11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леуметтік-демографиялы</a:t>
                      </a:r>
                      <a:r>
                        <a:rPr lang="kk-KZ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013" marR="43013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7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Маркетингтік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013" marR="43013" marT="0" marB="0">
                    <a:solidFill>
                      <a:srgbClr val="FFFF00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Саяси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013" marR="43013" marT="0" marB="0">
                    <a:solidFill>
                      <a:srgbClr val="FFFF00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3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Материалды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013" marR="43013" marT="0" marB="0">
                    <a:solidFill>
                      <a:srgbClr val="FFFF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0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Редакторды</a:t>
                      </a:r>
                      <a:r>
                        <a:rPr lang="kk-KZ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ң</a:t>
                      </a:r>
                      <a:r>
                        <a:rPr lang="en-US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жеке</a:t>
                      </a: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</a:t>
                      </a:r>
                      <a:r>
                        <a:rPr lang="en-US" sz="11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ызу</a:t>
                      </a:r>
                      <a:r>
                        <a:rPr lang="kk-KZ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</a:t>
                      </a:r>
                      <a:r>
                        <a:rPr lang="en-US" sz="11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ышылы</a:t>
                      </a:r>
                      <a:r>
                        <a:rPr lang="kk-KZ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</a:t>
                      </a:r>
                      <a:r>
                        <a:rPr lang="en-US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013" marR="43013" marT="0" marB="0">
                    <a:solidFill>
                      <a:srgbClr val="FFFF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971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11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</a:t>
                      </a:r>
                      <a:r>
                        <a:rPr lang="kk-KZ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</a:t>
                      </a:r>
                      <a:r>
                        <a:rPr lang="en-US" sz="11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армамен</a:t>
                      </a:r>
                      <a:r>
                        <a:rPr lang="en-US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</a:t>
                      </a:r>
                      <a:r>
                        <a:rPr lang="kk-KZ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</a:t>
                      </a:r>
                      <a:r>
                        <a:rPr lang="en-US" sz="11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мыс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013" marR="43013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2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Концептуалды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013" marR="43013" marT="0" marB="0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</a:t>
                      </a:r>
                      <a:r>
                        <a:rPr lang="en-US" sz="11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леуметтік-демографиялы</a:t>
                      </a:r>
                      <a:r>
                        <a:rPr lang="kk-KZ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013" marR="43013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2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</a:t>
                      </a:r>
                      <a:r>
                        <a:rPr lang="en-US" sz="11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аржылы</a:t>
                      </a:r>
                      <a:r>
                        <a:rPr lang="kk-KZ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013" marR="43013" marT="0" marB="0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Құқықтық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013" marR="43013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2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Материалды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013" marR="43013" marT="0" marB="0">
                    <a:solidFill>
                      <a:srgbClr val="FFFF0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Саяси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013" marR="43013" marT="0" marB="0">
                    <a:solidFill>
                      <a:srgbClr val="FF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0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Редакторды</a:t>
                      </a:r>
                      <a:r>
                        <a:rPr lang="kk-KZ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ң</a:t>
                      </a:r>
                      <a:r>
                        <a:rPr lang="en-US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жеке</a:t>
                      </a: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</a:t>
                      </a:r>
                      <a:r>
                        <a:rPr lang="en-US" sz="11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ыз</a:t>
                      </a:r>
                      <a:r>
                        <a:rPr lang="kk-KZ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ығу</a:t>
                      </a:r>
                      <a:r>
                        <a:rPr lang="en-US" sz="11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шылы</a:t>
                      </a:r>
                      <a:r>
                        <a:rPr lang="kk-KZ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</a:t>
                      </a:r>
                      <a:r>
                        <a:rPr lang="en-US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013" marR="43013" marT="0" marB="0">
                    <a:solidFill>
                      <a:srgbClr val="FFFF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253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11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Полиграфтік</a:t>
                      </a: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r>
                        <a:rPr lang="kk-KZ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</a:t>
                      </a:r>
                      <a:r>
                        <a:rPr lang="en-US" sz="11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зеге</a:t>
                      </a:r>
                      <a:r>
                        <a:rPr lang="en-US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асыру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013" marR="43013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2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</a:t>
                      </a:r>
                      <a:r>
                        <a:rPr lang="en-US" sz="11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аржылы</a:t>
                      </a:r>
                      <a:r>
                        <a:rPr lang="kk-KZ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013" marR="43013" marT="0" marB="0">
                    <a:solidFill>
                      <a:srgbClr val="FFFF0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Құқықтық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13" marR="43013" marT="0" marB="0">
                    <a:solidFill>
                      <a:srgbClr val="FF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2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Материалды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3013" marR="43013" marT="0" marB="0">
                    <a:solidFill>
                      <a:srgbClr val="FFFF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8229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7"/>
            <a:ext cx="914400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7"/>
          </a:xfrm>
          <a:solidFill>
            <a:srgbClr val="FF3399"/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solidFill>
                  <a:srgbClr val="FFFF00"/>
                </a:solidFill>
                <a:latin typeface="Arbat" panose="02020500000000000000" pitchFamily="18" charset="-52"/>
              </a:rPr>
              <a:t>Жарнамалық</a:t>
            </a:r>
            <a:r>
              <a:rPr lang="ru-RU" sz="2800" b="1" dirty="0" smtClean="0">
                <a:solidFill>
                  <a:srgbClr val="FFFF00"/>
                </a:solidFill>
                <a:latin typeface="Arbat" panose="02020500000000000000" pitchFamily="18" charset="-52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Arbat" panose="02020500000000000000" pitchFamily="18" charset="-52"/>
              </a:rPr>
              <a:t>қызметтің</a:t>
            </a:r>
            <a:r>
              <a:rPr lang="ru-RU" sz="2800" b="1" dirty="0" smtClean="0">
                <a:solidFill>
                  <a:srgbClr val="FFFF00"/>
                </a:solidFill>
                <a:latin typeface="Arbat" panose="02020500000000000000" pitchFamily="18" charset="-52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Arbat" panose="02020500000000000000" pitchFamily="18" charset="-52"/>
              </a:rPr>
              <a:t>әлеуметтік-психологиялық</a:t>
            </a:r>
            <a:r>
              <a:rPr lang="ru-RU" sz="2800" b="1" dirty="0" smtClean="0">
                <a:solidFill>
                  <a:srgbClr val="FFFF00"/>
                </a:solidFill>
                <a:latin typeface="Arbat" panose="02020500000000000000" pitchFamily="18" charset="-52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Arbat" panose="02020500000000000000" pitchFamily="18" charset="-52"/>
              </a:rPr>
              <a:t>аспектілері</a:t>
            </a:r>
            <a:endParaRPr lang="ru-RU" sz="2800" b="1" dirty="0">
              <a:solidFill>
                <a:srgbClr val="FFFF00"/>
              </a:solidFill>
              <a:latin typeface="Arbat" panose="02020500000000000000" pitchFamily="18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221089"/>
            <a:ext cx="9144000" cy="2636911"/>
          </a:xfrm>
          <a:solidFill>
            <a:srgbClr val="00B0F0"/>
          </a:solidFill>
        </p:spPr>
        <p:txBody>
          <a:bodyPr>
            <a:noAutofit/>
          </a:bodyPr>
          <a:lstStyle/>
          <a:p>
            <a:pPr marL="64008" indent="0" algn="just">
              <a:buNone/>
            </a:pPr>
            <a:r>
              <a:rPr lang="ru-RU" sz="1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Жарнама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реклама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(франц. </a:t>
            </a:r>
            <a:r>
              <a:rPr lang="en-US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reclame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лат. </a:t>
            </a:r>
            <a:r>
              <a:rPr lang="en-US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reclamo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саламын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—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тауарлардың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көрсетудің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тұтынушылық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қасиеті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оған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сұранысты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көбейту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мақсатында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таратылатын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хабарлама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ұйымдар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өнер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шығармалары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хабар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таратып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әйгілеу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Жарнама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көпшілік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құралдары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теледидар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радио, газет, Интернет,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проспектілер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плакаттар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асырылатын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коммуникацияның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ақылы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келген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Жарнама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хабарламалық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болмаса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аудартушылық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сипатымен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ерекшеленді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Жарнаманың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сату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орнындағы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Жарнама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институционалдық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пікір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мақсатындағы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Жарнама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хабарламалық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Жарнама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сауда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көлік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жүйесіндегі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Жарнама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көше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Жарнамасы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(плакат, афиша),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ауызша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Жарнама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баспалық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Жарнама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Жарнаманың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қарапайым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б.з.б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Ежелгі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Грекия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Ежелгі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Римде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Жарнама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хабарландыруларын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ағаш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тақтайларға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жазып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жиналатын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алаңдарда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айғайлап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жар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салатын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Баспаға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басылған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Жарнамалар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Англия мен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Францияда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ғ-да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Жарнама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халқына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ежелден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ауызша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үлгілері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фольклорлық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әдебиетте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жарлық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шашу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“жар салу”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ұғымдарымен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Жарнама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үлгілері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Қобыланды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батыр”, “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Мұңлық-Зарлық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Оғызнама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жырларында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бар. 19 ғ-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дың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аяғында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Түркістан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уалаяты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“Дала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уалаяты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газеттерінде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саяси-экон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мәселелерге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оқу-ағарту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өнер-білім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Жарнамалар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 ғ-да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Жарнаманың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мазмұны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кеңейіп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икемділігі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артты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Жарнама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тілінің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құрылымы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сараланды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340835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266"/>
            <a:ext cx="3527376" cy="313932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Жарнама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былайша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жіктеуге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Мақсаттық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белгіленуіне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—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тауарлар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қызметтер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жарнамасы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— идея-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ойлар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жарнамасы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—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бағытталған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коммерциялық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жарнама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—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алуды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көздемейтін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коммерциялық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жарнама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376" y="14266"/>
            <a:ext cx="5616624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153587"/>
            <a:ext cx="9143999" cy="350865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Мақсатты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бағытына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жарнама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типтері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Марка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жарнамасы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тұтынушылардың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тауар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маркасы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хабардар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болуына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фирманың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нарықтағы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үлесін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арттыруға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бағытталған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бәсекелес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марканың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сатып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алушыларын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үйіру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таңдамалы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сұранысты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ынталандыру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7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Тауар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жарнамасының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тауар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категориясына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сұранысты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ынталандыру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Мұндай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жарнама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салалық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өткізуді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өсіруге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бағытталған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марка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жарнамасы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өткізу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көлемінен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үлесін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бөліп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алуға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7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Корпорация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компания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жарнамасы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бейнесін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жасауға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бағытталған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7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Бірлескен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жарнамада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өндіруші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бөлшек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саудагерлердің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тауарды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жарнамалауға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кеткен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шығындарының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орнын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толтырады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719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llpaper-current-backround-background-bright-color-descrip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51520" y="190880"/>
            <a:ext cx="8712968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1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kk-KZ" sz="2800" b="1" i="1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kk-KZ" sz="2800" b="1" i="1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Әлеуметтік және</a:t>
            </a:r>
            <a:r>
              <a:rPr kumimoji="0" lang="kk-KZ" sz="2800" b="1" i="1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психологиялық оқылымның  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kk-KZ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kk-KZ" sz="2800" b="1" i="1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кітаптік білім жүйесіндегі орны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Оқырманды байқау,материалдары кітаптік жұмыстың әр-түрлі салаларында сақтайды: библиографикалық, кітапханалық т.б.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Қазіргі уақытта оқырманның мәселесінің зерттемесін әлеуметтану,психология,лингвистика,әдебиет,сияқты ғылым салалары зерттейді.</a:t>
            </a:r>
            <a:endParaRPr kumimoji="0" lang="kk-KZ" sz="2400" i="1" strike="noStrike" cap="none" normalizeH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2800" b="1" i="1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ages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068960"/>
            <a:ext cx="6768752" cy="357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89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856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В.П.Талов оқырмандылықты өзіндік бір тәртіп ретінде қарастырды.Оқырман мәселесімен айналысатын әлеуметтенушілер мен журналистер,әдебиетшілер мен кітапханашылар.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epositphotos_40433331-young-beautiful-female-journalist-with-microphone-isolated-on-w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276872"/>
            <a:ext cx="2157834" cy="3240360"/>
          </a:xfrm>
          <a:prstGeom prst="rect">
            <a:avLst/>
          </a:prstGeom>
        </p:spPr>
      </p:pic>
      <p:pic>
        <p:nvPicPr>
          <p:cNvPr id="5" name="Рисунок 4" descr="22853972-Писатель-на-работе.-Красивый-молодой-писатель-сидит-з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2708920"/>
            <a:ext cx="3073524" cy="2049016"/>
          </a:xfrm>
          <a:prstGeom prst="rect">
            <a:avLst/>
          </a:prstGeom>
        </p:spPr>
      </p:pic>
      <p:pic>
        <p:nvPicPr>
          <p:cNvPr id="6" name="Рисунок 5" descr="images (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2348880"/>
            <a:ext cx="309634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55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eltyiyy-fon-kartinki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1218"/>
            <a:ext cx="9143999" cy="6880436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79512" y="-48258"/>
            <a:ext cx="8769616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Әлеуметтену мен психология оқылымының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әдістері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Жалпы әдістемелік сұраныстар: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оқырманның психологиясының мәселесі ғылымның түйісінде болады(әдебиет,әлеуметтену,психология және т.б.)сол себептен кешкнді тіл табудың ұстанымы маңызды.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туындының анализ құрылымы және оның элементтерінің қатынастарының оқырман көзқарасына әсері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обьективті әдістерден басқа,оқырманның өзін-өзі бақылауы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зерттеу барысында неғұрлым толық сурет алу үшін бірнеше әдіс қолдану қажет, себебі кез-келген жағдайда көінетін абзалдығы және міні болады</a:t>
            </a:r>
            <a:endParaRPr kumimoji="0" lang="kk-K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599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irpps.ru/fon-dlja-prezentacii/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7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48680"/>
            <a:ext cx="7776864" cy="509012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en-US" sz="4000" b="1" dirty="0" smtClean="0">
                <a:solidFill>
                  <a:schemeClr val="tx1"/>
                </a:solidFill>
              </a:rPr>
              <a:t>2. </a:t>
            </a:r>
            <a:r>
              <a:rPr lang="ru-RU" sz="4000" b="1" dirty="0" err="1" smtClean="0">
                <a:solidFill>
                  <a:schemeClr val="tx1"/>
                </a:solidFill>
              </a:rPr>
              <a:t>Қоғамның </a:t>
            </a:r>
            <a:r>
              <a:rPr lang="ru-RU" sz="4000" b="1" dirty="0" err="1">
                <a:solidFill>
                  <a:schemeClr val="tx1"/>
                </a:solidFill>
              </a:rPr>
              <a:t>ә</a:t>
            </a:r>
            <a:r>
              <a:rPr lang="ru-RU" sz="4000" b="1" dirty="0" err="1" smtClean="0">
                <a:solidFill>
                  <a:schemeClr val="tx1"/>
                </a:solidFill>
              </a:rPr>
              <a:t>леуметтік құрылымы және оқырманның таңдауы</a:t>
            </a:r>
            <a:endParaRPr lang="ru-RU" sz="4000" b="1" dirty="0" smtClean="0">
              <a:solidFill>
                <a:schemeClr val="tx1"/>
              </a:solidFill>
            </a:endParaRPr>
          </a:p>
          <a:p>
            <a:endParaRPr lang="kk-KZ" sz="4000" b="1" dirty="0">
              <a:solidFill>
                <a:schemeClr val="tx1"/>
              </a:solidFill>
            </a:endParaRPr>
          </a:p>
          <a:p>
            <a:endParaRPr lang="kk-KZ" sz="4000" b="1" dirty="0" smtClean="0">
              <a:solidFill>
                <a:schemeClr val="tx1"/>
              </a:solidFill>
            </a:endParaRPr>
          </a:p>
          <a:p>
            <a:endParaRPr lang="kk-KZ" b="1" dirty="0">
              <a:solidFill>
                <a:schemeClr val="tx1"/>
              </a:solidFill>
            </a:endParaRPr>
          </a:p>
          <a:p>
            <a:endParaRPr lang="kk-KZ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427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09120"/>
            <a:ext cx="8229600" cy="16170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://69.astana-bilim.kz/files/sites/1383501759934256/files/biblioteka/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16632"/>
            <a:ext cx="8736905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4025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126</TotalTime>
  <Words>2725</Words>
  <Application>Microsoft Office PowerPoint</Application>
  <PresentationFormat>Экран (4:3)</PresentationFormat>
  <Paragraphs>217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Поток</vt:lpstr>
      <vt:lpstr>Оқудың психологиясы мен социологиясы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Оқу процесінің психологиялық аспектілері</vt:lpstr>
      <vt:lpstr>Түсін процесі. Мәтін және  мәтін асты</vt:lpstr>
      <vt:lpstr>Презентация PowerPoint</vt:lpstr>
      <vt:lpstr>Презентация PowerPoint</vt:lpstr>
      <vt:lpstr>4. Оқырманның әлеуметтік-демографиялық, әлеуметтік-психологиялық сипаттамасы</vt:lpstr>
      <vt:lpstr>Көркем шығарманы қабылдау процесі</vt:lpstr>
      <vt:lpstr>Қауым деп формальды ұйымдастырылған, тікелей қарым-қатынас жасалмаса да, қызығушылықтары бір болып табылатын топ.  Қауым актуалды немес потенциалды болуы иүикін. Өзекті, ситуативті және тұрақты болуы мүмкін. </vt:lpstr>
      <vt:lpstr>Қоғамның әлtуметтік құрылымы және оқырман таңдауы</vt:lpstr>
      <vt:lpstr>Презентация PowerPoint</vt:lpstr>
      <vt:lpstr>Оқырмандық сән немес үлгі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А. Моль</vt:lpstr>
      <vt:lpstr>Презентация PowerPoint</vt:lpstr>
      <vt:lpstr>Презентация PowerPoint</vt:lpstr>
      <vt:lpstr>Презентация PowerPoint</vt:lpstr>
      <vt:lpstr> 7. Әлеуметтік және психологиялық аспектілерінің  баспа қызметі </vt:lpstr>
      <vt:lpstr>Әлеуметтік -психологиялық  жазбаша қызметінің механизмдері </vt:lpstr>
      <vt:lpstr>Презентация PowerPoint</vt:lpstr>
      <vt:lpstr>Әр түрлі кезеңдерде басылымның шешімін қабылдау</vt:lpstr>
      <vt:lpstr> Жариялау туралы шешім дайындау кезеңдері</vt:lpstr>
      <vt:lpstr>Жарнамалық қызметтің әлеуметтік-психологиялық аспектілері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Оқырманның әлеуметтік-демографиялық, әлеуметтік-психологиялық сипаттамасы</dc:title>
  <dc:creator>абылай</dc:creator>
  <cp:lastModifiedBy>admin</cp:lastModifiedBy>
  <cp:revision>19</cp:revision>
  <dcterms:created xsi:type="dcterms:W3CDTF">2015-02-22T15:33:12Z</dcterms:created>
  <dcterms:modified xsi:type="dcterms:W3CDTF">2015-03-10T17:31:21Z</dcterms:modified>
</cp:coreProperties>
</file>